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7"/>
  </p:notesMasterIdLst>
  <p:sldIdLst>
    <p:sldId id="329" r:id="rId2"/>
    <p:sldId id="330" r:id="rId3"/>
    <p:sldId id="331" r:id="rId4"/>
    <p:sldId id="328" r:id="rId5"/>
    <p:sldId id="257" r:id="rId6"/>
    <p:sldId id="339" r:id="rId7"/>
    <p:sldId id="335" r:id="rId8"/>
    <p:sldId id="324" r:id="rId9"/>
    <p:sldId id="318" r:id="rId10"/>
    <p:sldId id="319" r:id="rId11"/>
    <p:sldId id="338" r:id="rId12"/>
    <p:sldId id="340" r:id="rId13"/>
    <p:sldId id="322" r:id="rId14"/>
    <p:sldId id="336" r:id="rId15"/>
    <p:sldId id="337" r:id="rId1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aura Bonikowsky" initials="LNB" lastIdx="5" clrIdx="0">
    <p:extLst>
      <p:ext uri="{19B8F6BF-5375-455C-9EA6-DF929625EA0E}">
        <p15:presenceInfo xmlns:p15="http://schemas.microsoft.com/office/powerpoint/2012/main" userId="Laura Bonikowsky" providerId="None"/>
      </p:ext>
    </p:extLst>
  </p:cmAuthor>
  <p:cmAuthor id="2" name="Lindsay Elgersma" initials="LE" lastIdx="2" clrIdx="1">
    <p:extLst>
      <p:ext uri="{19B8F6BF-5375-455C-9EA6-DF929625EA0E}">
        <p15:presenceInfo xmlns:p15="http://schemas.microsoft.com/office/powerpoint/2012/main" userId="S::lindsay@elgersmaconsultingcom.onmicrosoft.com::edbf2e0c-64c3-45a2-89a1-0f3e57608278" providerId="AD"/>
      </p:ext>
    </p:extLst>
  </p:cmAuthor>
  <p:cmAuthor id="3" name="Brianne Curtis" initials="BC" lastIdx="1" clrIdx="2">
    <p:extLst>
      <p:ext uri="{19B8F6BF-5375-455C-9EA6-DF929625EA0E}">
        <p15:presenceInfo xmlns:p15="http://schemas.microsoft.com/office/powerpoint/2012/main" userId="S::bcurtis@gfo.ca::4d36d49e-32f4-473a-b818-5cd7e50bc43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a:srgbClr val="F0925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724" autoAdjust="0"/>
    <p:restoredTop sz="76735" autoAdjust="0"/>
  </p:normalViewPr>
  <p:slideViewPr>
    <p:cSldViewPr snapToGrid="0">
      <p:cViewPr varScale="1">
        <p:scale>
          <a:sx n="97" d="100"/>
          <a:sy n="97" d="100"/>
        </p:scale>
        <p:origin x="2232" y="184"/>
      </p:cViewPr>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629"/>
    </p:cViewPr>
  </p:sorterViewPr>
  <p:notesViewPr>
    <p:cSldViewPr snapToGrid="0">
      <p:cViewPr varScale="1">
        <p:scale>
          <a:sx n="61" d="100"/>
          <a:sy n="61" d="100"/>
        </p:scale>
        <p:origin x="3168" y="3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71800" cy="458788"/>
          </a:xfrm>
          <a:prstGeom prst="rect">
            <a:avLst/>
          </a:prstGeom>
        </p:spPr>
        <p:txBody>
          <a:bodyPr vert="horz" lIns="91440" tIns="45720" rIns="91440" bIns="45720" rtlCol="0"/>
          <a:lstStyle>
            <a:lvl1pPr algn="l">
              <a:defRPr sz="1200"/>
            </a:lvl1pPr>
          </a:lstStyle>
          <a:p>
            <a:endParaRPr lang="en-CA" dirty="0"/>
          </a:p>
        </p:txBody>
      </p:sp>
      <p:sp>
        <p:nvSpPr>
          <p:cNvPr id="3" name="Date Placeholder 2"/>
          <p:cNvSpPr>
            <a:spLocks noGrp="1"/>
          </p:cNvSpPr>
          <p:nvPr>
            <p:ph type="dt" idx="1"/>
          </p:nvPr>
        </p:nvSpPr>
        <p:spPr>
          <a:xfrm>
            <a:off x="3884613" y="1"/>
            <a:ext cx="2971800" cy="458788"/>
          </a:xfrm>
          <a:prstGeom prst="rect">
            <a:avLst/>
          </a:prstGeom>
        </p:spPr>
        <p:txBody>
          <a:bodyPr vert="horz" lIns="91440" tIns="45720" rIns="91440" bIns="45720" rtlCol="0"/>
          <a:lstStyle>
            <a:lvl1pPr algn="r">
              <a:defRPr sz="1200"/>
            </a:lvl1pPr>
          </a:lstStyle>
          <a:p>
            <a:fld id="{4DED018B-63AE-44BB-B311-756F935CE590}" type="datetimeFigureOut">
              <a:rPr lang="en-CA" smtClean="0"/>
              <a:t>2024-10-03</a:t>
            </a:fld>
            <a:endParaRPr lang="en-CA"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CA" dirty="0"/>
          </a:p>
        </p:txBody>
      </p:sp>
      <p:sp>
        <p:nvSpPr>
          <p:cNvPr id="5" name="Notes Placeholder 4"/>
          <p:cNvSpPr>
            <a:spLocks noGrp="1"/>
          </p:cNvSpPr>
          <p:nvPr>
            <p:ph type="body" sz="quarter" idx="3"/>
          </p:nvPr>
        </p:nvSpPr>
        <p:spPr>
          <a:xfrm>
            <a:off x="685800" y="4400549"/>
            <a:ext cx="5486400" cy="3600451"/>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CA"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1152B4D-80B6-452C-A7D7-277FD7B18C08}" type="slidenum">
              <a:rPr lang="en-CA" smtClean="0"/>
              <a:t>‹#›</a:t>
            </a:fld>
            <a:endParaRPr lang="en-CA" dirty="0"/>
          </a:p>
        </p:txBody>
      </p:sp>
    </p:spTree>
    <p:extLst>
      <p:ext uri="{BB962C8B-B14F-4D97-AF65-F5344CB8AC3E}">
        <p14:creationId xmlns:p14="http://schemas.microsoft.com/office/powerpoint/2010/main" val="14703720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dcp.edu.gov.on.ca/en/"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youtube.com/watch?v=eqsuV_EMkAQ"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cordonbleu.edu/news/how-to-balance-the-five-flavours/en" TargetMode="External"/><Relationship Id="rId2" Type="http://schemas.openxmlformats.org/officeDocument/2006/relationships/slide" Target="../slides/slide7.xml"/><Relationship Id="rId1" Type="http://schemas.openxmlformats.org/officeDocument/2006/relationships/notesMaster" Target="../notesMasters/notesMaster1.xml"/><Relationship Id="rId4" Type="http://schemas.openxmlformats.org/officeDocument/2006/relationships/hyperlink" Target="https://www.npr.org/2007/11/05/15819485/sweet-sour-salty-bitter-and-umami" TargetMode="Externa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A1152B4D-80B6-452C-A7D7-277FD7B18C08}" type="slidenum">
              <a:rPr lang="en-CA" smtClean="0"/>
              <a:t>1</a:t>
            </a:fld>
            <a:endParaRPr lang="en-CA" dirty="0"/>
          </a:p>
        </p:txBody>
      </p:sp>
    </p:spTree>
    <p:extLst>
      <p:ext uri="{BB962C8B-B14F-4D97-AF65-F5344CB8AC3E}">
        <p14:creationId xmlns:p14="http://schemas.microsoft.com/office/powerpoint/2010/main" val="35305289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chemeClr val="tx1"/>
                </a:solidFill>
              </a:rPr>
              <a:t>Tally Tables</a:t>
            </a:r>
          </a:p>
          <a:p>
            <a:pPr marL="171450" indent="-171450">
              <a:lnSpc>
                <a:spcPct val="125000"/>
              </a:lnSpc>
              <a:spcBef>
                <a:spcPts val="2400"/>
              </a:spcBef>
              <a:buFont typeface="Arial" panose="020B0604020202020204" pitchFamily="34" charset="0"/>
              <a:buChar char="•"/>
            </a:pPr>
            <a:r>
              <a:rPr lang="en-US" sz="1200" dirty="0"/>
              <a:t>Explain: for this survey, we need to ask a closed multiple-choice question. We will offer a small range of granola bar flavour options and ask participants to choose the option they would like most. This will tell us whether people will want to buy our product.</a:t>
            </a:r>
          </a:p>
          <a:p>
            <a:pPr marL="171450" indent="-171450">
              <a:lnSpc>
                <a:spcPct val="125000"/>
              </a:lnSpc>
              <a:spcBef>
                <a:spcPts val="2400"/>
              </a:spcBef>
              <a:buFont typeface="Arial" panose="020B0604020202020204" pitchFamily="34" charset="0"/>
              <a:buChar char="•"/>
            </a:pPr>
            <a:r>
              <a:rPr lang="en-US" sz="1200" dirty="0"/>
              <a:t>Once they have decided on their flavours, ask the business groups to write down their research question(s) on their worksheet (e.g., what is the most popular granola bar flavour in Grade 3 in our school?).</a:t>
            </a:r>
          </a:p>
          <a:p>
            <a:pPr marL="171450" indent="-171450">
              <a:lnSpc>
                <a:spcPct val="125000"/>
              </a:lnSpc>
              <a:spcBef>
                <a:spcPts val="2400"/>
              </a:spcBef>
              <a:buFont typeface="Arial" panose="020B0604020202020204" pitchFamily="34" charset="0"/>
              <a:buChar char="•"/>
            </a:pPr>
            <a:r>
              <a:rPr lang="en-US" sz="1200" dirty="0"/>
              <a:t>Students may like to extend their survey by asking a second question about the factors that would affect buying </a:t>
            </a:r>
            <a:r>
              <a:rPr lang="en-CA" sz="1200" noProof="0" dirty="0"/>
              <a:t>behaviour</a:t>
            </a:r>
            <a:r>
              <a:rPr lang="en-US" sz="1200" dirty="0"/>
              <a:t> (e.g., price, fair trade, local produce, allergy).</a:t>
            </a:r>
          </a:p>
          <a:p>
            <a:pPr marL="171450" indent="-171450">
              <a:lnSpc>
                <a:spcPct val="125000"/>
              </a:lnSpc>
              <a:spcBef>
                <a:spcPts val="2400"/>
              </a:spcBef>
              <a:buFont typeface="Arial" panose="020B0604020202020204" pitchFamily="34" charset="0"/>
              <a:buChar char="•"/>
            </a:pPr>
            <a:r>
              <a:rPr lang="en-US" sz="1200" dirty="0"/>
              <a:t>Before they collect their data, ask students to draw a tally table to record their findings (or use the tally table template found at the end of the lesson plan). </a:t>
            </a:r>
          </a:p>
          <a:p>
            <a:pPr marL="171450" indent="-171450">
              <a:lnSpc>
                <a:spcPct val="125000"/>
              </a:lnSpc>
              <a:spcBef>
                <a:spcPts val="2400"/>
              </a:spcBef>
              <a:buFont typeface="Arial" panose="020B0604020202020204" pitchFamily="34" charset="0"/>
              <a:buChar char="•"/>
            </a:pPr>
            <a:r>
              <a:rPr lang="en-US" sz="1200" dirty="0"/>
              <a:t>Use the example in the slide to model how to record results in a tally table.</a:t>
            </a:r>
          </a:p>
          <a:p>
            <a:pPr marL="171450" indent="-171450">
              <a:lnSpc>
                <a:spcPct val="125000"/>
              </a:lnSpc>
              <a:spcBef>
                <a:spcPts val="2400"/>
              </a:spcBef>
              <a:buFont typeface="Arial" panose="020B0604020202020204" pitchFamily="34" charset="0"/>
              <a:buChar char="•"/>
            </a:pPr>
            <a:r>
              <a:rPr lang="en-US" sz="1200" dirty="0"/>
              <a:t>Give students the opportunity to collect answers from as many children as possible (consider using students from a range of grades). </a:t>
            </a:r>
          </a:p>
          <a:p>
            <a:pPr marL="171450" indent="-171450">
              <a:lnSpc>
                <a:spcPct val="125000"/>
              </a:lnSpc>
              <a:spcBef>
                <a:spcPts val="2400"/>
              </a:spcBef>
              <a:buFont typeface="Arial" panose="020B0604020202020204" pitchFamily="34" charset="0"/>
              <a:buChar char="•"/>
            </a:pPr>
            <a:r>
              <a:rPr lang="en-US" sz="1200" dirty="0"/>
              <a:t>Allow time for group members to give feedback on their findings and draw conclusions about the most popular flavour among their target customers.</a:t>
            </a:r>
            <a:endParaRPr lang="en-CA" dirty="0">
              <a:solidFill>
                <a:schemeClr val="tx1"/>
              </a:solidFill>
            </a:endParaRPr>
          </a:p>
        </p:txBody>
      </p:sp>
      <p:sp>
        <p:nvSpPr>
          <p:cNvPr id="4" name="Slide Number Placeholder 3"/>
          <p:cNvSpPr>
            <a:spLocks noGrp="1"/>
          </p:cNvSpPr>
          <p:nvPr>
            <p:ph type="sldNum" sz="quarter" idx="5"/>
          </p:nvPr>
        </p:nvSpPr>
        <p:spPr/>
        <p:txBody>
          <a:bodyPr/>
          <a:lstStyle/>
          <a:p>
            <a:fld id="{A1152B4D-80B6-452C-A7D7-277FD7B18C08}" type="slidenum">
              <a:rPr lang="en-CA" smtClean="0"/>
              <a:t>10</a:t>
            </a:fld>
            <a:endParaRPr lang="en-CA" dirty="0"/>
          </a:p>
        </p:txBody>
      </p:sp>
    </p:spTree>
    <p:extLst>
      <p:ext uri="{BB962C8B-B14F-4D97-AF65-F5344CB8AC3E}">
        <p14:creationId xmlns:p14="http://schemas.microsoft.com/office/powerpoint/2010/main" val="17335965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Discuss the tally table with students to ensure they understand what to do.</a:t>
            </a:r>
          </a:p>
        </p:txBody>
      </p:sp>
      <p:sp>
        <p:nvSpPr>
          <p:cNvPr id="4" name="Slide Number Placeholder 3"/>
          <p:cNvSpPr>
            <a:spLocks noGrp="1"/>
          </p:cNvSpPr>
          <p:nvPr>
            <p:ph type="sldNum" sz="quarter" idx="5"/>
          </p:nvPr>
        </p:nvSpPr>
        <p:spPr/>
        <p:txBody>
          <a:bodyPr/>
          <a:lstStyle/>
          <a:p>
            <a:fld id="{A1152B4D-80B6-452C-A7D7-277FD7B18C08}" type="slidenum">
              <a:rPr lang="en-CA" smtClean="0"/>
              <a:t>11</a:t>
            </a:fld>
            <a:endParaRPr lang="en-CA" dirty="0"/>
          </a:p>
        </p:txBody>
      </p:sp>
    </p:spTree>
    <p:extLst>
      <p:ext uri="{BB962C8B-B14F-4D97-AF65-F5344CB8AC3E}">
        <p14:creationId xmlns:p14="http://schemas.microsoft.com/office/powerpoint/2010/main" val="1104145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chemeClr val="tx1"/>
                </a:solidFill>
              </a:rPr>
              <a:t>Drawing a Pictograph</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solidFill>
                  <a:schemeClr val="tx1"/>
                </a:solidFill>
              </a:rPr>
              <a:t>This is an extension idea – </a:t>
            </a:r>
            <a:endParaRPr lang="en-US" dirty="0"/>
          </a:p>
          <a:p>
            <a:pPr marL="171450" indent="-171450">
              <a:buFont typeface="Arial" panose="020B0604020202020204" pitchFamily="34" charset="0"/>
              <a:buChar char="•"/>
            </a:pPr>
            <a:r>
              <a:rPr lang="en-US" dirty="0"/>
              <a:t>Use the example in the slide to take students through each stage of drawing a pictograph and share tips for drawing one. </a:t>
            </a:r>
          </a:p>
          <a:p>
            <a:pPr marL="171450" indent="-171450">
              <a:buFont typeface="Arial" panose="020B0604020202020204" pitchFamily="34" charset="0"/>
              <a:buChar char="•"/>
            </a:pPr>
            <a:r>
              <a:rPr lang="en-US" dirty="0"/>
              <a:t>Model each step of constructing a pictograph. </a:t>
            </a:r>
          </a:p>
          <a:p>
            <a:pPr marL="171450" indent="-171450">
              <a:buFont typeface="Arial" panose="020B0604020202020204" pitchFamily="34" charset="0"/>
              <a:buChar char="•"/>
            </a:pPr>
            <a:r>
              <a:rPr lang="en-US" dirty="0"/>
              <a:t>Ask students to construct a pictograph to display their market research results. You could extend them by also covering how to draw an additional bar graph.</a:t>
            </a:r>
            <a:endParaRPr lang="en-CA" dirty="0"/>
          </a:p>
        </p:txBody>
      </p:sp>
      <p:sp>
        <p:nvSpPr>
          <p:cNvPr id="4" name="Slide Number Placeholder 3"/>
          <p:cNvSpPr>
            <a:spLocks noGrp="1"/>
          </p:cNvSpPr>
          <p:nvPr>
            <p:ph type="sldNum" sz="quarter" idx="5"/>
          </p:nvPr>
        </p:nvSpPr>
        <p:spPr/>
        <p:txBody>
          <a:bodyPr/>
          <a:lstStyle/>
          <a:p>
            <a:fld id="{A1152B4D-80B6-452C-A7D7-277FD7B18C08}" type="slidenum">
              <a:rPr lang="en-CA" smtClean="0"/>
              <a:t>12</a:t>
            </a:fld>
            <a:endParaRPr lang="en-CA" dirty="0"/>
          </a:p>
        </p:txBody>
      </p:sp>
    </p:spTree>
    <p:extLst>
      <p:ext uri="{BB962C8B-B14F-4D97-AF65-F5344CB8AC3E}">
        <p14:creationId xmlns:p14="http://schemas.microsoft.com/office/powerpoint/2010/main" val="20866942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chemeClr val="tx1"/>
                </a:solidFill>
              </a:rPr>
              <a:t>Your Final Decision</a:t>
            </a:r>
          </a:p>
          <a:p>
            <a:pPr marL="171450" indent="-171450">
              <a:lnSpc>
                <a:spcPct val="125000"/>
              </a:lnSpc>
              <a:spcBef>
                <a:spcPts val="2400"/>
              </a:spcBef>
              <a:buFont typeface="Arial" panose="020B0604020202020204" pitchFamily="34" charset="0"/>
              <a:buChar char="•"/>
            </a:pPr>
            <a:r>
              <a:rPr lang="en-US" sz="1200" dirty="0"/>
              <a:t>Ask groups to reach a final decision about the flavour of their granola bar and write two sentences to explain what their market research showed and their group’s final decision. </a:t>
            </a:r>
          </a:p>
          <a:p>
            <a:pPr marL="171450" indent="-171450">
              <a:lnSpc>
                <a:spcPct val="125000"/>
              </a:lnSpc>
              <a:spcBef>
                <a:spcPts val="2400"/>
              </a:spcBef>
              <a:buFont typeface="Arial" panose="020B0604020202020204" pitchFamily="34" charset="0"/>
              <a:buChar char="•"/>
            </a:pPr>
            <a:r>
              <a:rPr lang="en-US" sz="1200" dirty="0"/>
              <a:t>At the end of the lesson, students should write a shopping list for the ingredients they wish to add to their granola bars and give it to their teacher.</a:t>
            </a:r>
            <a:endParaRPr lang="en-CA" dirty="0">
              <a:solidFill>
                <a:schemeClr val="tx1"/>
              </a:solidFill>
            </a:endParaRPr>
          </a:p>
        </p:txBody>
      </p:sp>
      <p:sp>
        <p:nvSpPr>
          <p:cNvPr id="4" name="Slide Number Placeholder 3"/>
          <p:cNvSpPr>
            <a:spLocks noGrp="1"/>
          </p:cNvSpPr>
          <p:nvPr>
            <p:ph type="sldNum" sz="quarter" idx="5"/>
          </p:nvPr>
        </p:nvSpPr>
        <p:spPr/>
        <p:txBody>
          <a:bodyPr/>
          <a:lstStyle/>
          <a:p>
            <a:fld id="{A1152B4D-80B6-452C-A7D7-277FD7B18C08}" type="slidenum">
              <a:rPr lang="en-CA" smtClean="0"/>
              <a:t>13</a:t>
            </a:fld>
            <a:endParaRPr lang="en-CA" dirty="0"/>
          </a:p>
        </p:txBody>
      </p:sp>
    </p:spTree>
    <p:extLst>
      <p:ext uri="{BB962C8B-B14F-4D97-AF65-F5344CB8AC3E}">
        <p14:creationId xmlns:p14="http://schemas.microsoft.com/office/powerpoint/2010/main" val="23781592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Encourage students to share their responses.</a:t>
            </a:r>
          </a:p>
          <a:p>
            <a:endParaRPr lang="en-CA" dirty="0"/>
          </a:p>
          <a:p>
            <a:r>
              <a:rPr lang="en-CA" dirty="0"/>
              <a:t>They may come up with a list of questions they would still like to ask, and information they </a:t>
            </a:r>
            <a:r>
              <a:rPr lang="en-CA"/>
              <a:t>would collect yet.</a:t>
            </a:r>
            <a:endParaRPr lang="en-CA" dirty="0"/>
          </a:p>
        </p:txBody>
      </p:sp>
      <p:sp>
        <p:nvSpPr>
          <p:cNvPr id="4" name="Slide Number Placeholder 3"/>
          <p:cNvSpPr>
            <a:spLocks noGrp="1"/>
          </p:cNvSpPr>
          <p:nvPr>
            <p:ph type="sldNum" sz="quarter" idx="5"/>
          </p:nvPr>
        </p:nvSpPr>
        <p:spPr/>
        <p:txBody>
          <a:bodyPr/>
          <a:lstStyle/>
          <a:p>
            <a:fld id="{A1152B4D-80B6-452C-A7D7-277FD7B18C08}" type="slidenum">
              <a:rPr lang="en-CA" smtClean="0"/>
              <a:t>14</a:t>
            </a:fld>
            <a:endParaRPr lang="en-CA" dirty="0"/>
          </a:p>
        </p:txBody>
      </p:sp>
    </p:spTree>
    <p:extLst>
      <p:ext uri="{BB962C8B-B14F-4D97-AF65-F5344CB8AC3E}">
        <p14:creationId xmlns:p14="http://schemas.microsoft.com/office/powerpoint/2010/main" val="29081116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A1152B4D-80B6-452C-A7D7-277FD7B18C08}" type="slidenum">
              <a:rPr lang="en-CA" smtClean="0"/>
              <a:t>15</a:t>
            </a:fld>
            <a:endParaRPr lang="en-CA" dirty="0"/>
          </a:p>
        </p:txBody>
      </p:sp>
    </p:spTree>
    <p:extLst>
      <p:ext uri="{BB962C8B-B14F-4D97-AF65-F5344CB8AC3E}">
        <p14:creationId xmlns:p14="http://schemas.microsoft.com/office/powerpoint/2010/main" val="29074134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A1152B4D-80B6-452C-A7D7-277FD7B18C08}" type="slidenum">
              <a:rPr lang="en-CA" smtClean="0"/>
              <a:t>2</a:t>
            </a:fld>
            <a:endParaRPr lang="en-CA" dirty="0"/>
          </a:p>
        </p:txBody>
      </p:sp>
    </p:spTree>
    <p:extLst>
      <p:ext uri="{BB962C8B-B14F-4D97-AF65-F5344CB8AC3E}">
        <p14:creationId xmlns:p14="http://schemas.microsoft.com/office/powerpoint/2010/main" val="32188174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800" b="1" dirty="0">
                <a:effectLst/>
                <a:latin typeface="Calibri" panose="020F0502020204030204" pitchFamily="34" charset="0"/>
                <a:ea typeface="Times New Roman" panose="02020603050405020304" pitchFamily="18" charset="0"/>
                <a:cs typeface="Calibri" panose="020F0502020204030204" pitchFamily="34" charset="0"/>
              </a:rPr>
              <a:t>Science &amp; Technology Curriculum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800" b="1" dirty="0">
                <a:effectLst/>
                <a:latin typeface="Calibri" panose="020F0502020204030204" pitchFamily="34" charset="0"/>
                <a:ea typeface="Times New Roman" panose="02020603050405020304" pitchFamily="18" charset="0"/>
                <a:cs typeface="Calibri" panose="020F0502020204030204" pitchFamily="34" charset="0"/>
              </a:rPr>
              <a:t>Strand B Life Systems</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en-CA" sz="18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B1.3</a:t>
            </a:r>
            <a:r>
              <a:rPr lang="en-CA"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r>
              <a:rPr lang="en-CA"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Assess the benefits and limitations of locally grown food</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800" b="1" dirty="0">
                <a:effectLst/>
                <a:latin typeface="Calibri" panose="020F0502020204030204" pitchFamily="34" charset="0"/>
                <a:ea typeface="Times New Roman" panose="02020603050405020304" pitchFamily="18" charset="0"/>
                <a:cs typeface="Calibri" panose="020F0502020204030204" pitchFamily="34" charset="0"/>
              </a:rPr>
              <a:t>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8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Mathematics Curriculum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23495"/>
            <a:r>
              <a:rPr lang="en-CA" sz="1800" b="1" dirty="0">
                <a:effectLst/>
                <a:latin typeface="Calibri" panose="020F0502020204030204" pitchFamily="34" charset="0"/>
                <a:ea typeface="Times New Roman" panose="02020603050405020304" pitchFamily="18" charset="0"/>
                <a:cs typeface="Calibri" panose="020F0502020204030204" pitchFamily="34" charset="0"/>
              </a:rPr>
              <a:t>Strand D Data</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en-CA" sz="18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D1.2</a:t>
            </a:r>
            <a:r>
              <a:rPr lang="en-CA"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Collect data through observations, experiments, and interviews to answer </a:t>
            </a:r>
            <a:r>
              <a:rPr lang="en-CA" sz="1800" u="none" strike="noStrike"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hlinkClick r:id="rId3"/>
              </a:rPr>
              <a:t>questions of interest</a:t>
            </a:r>
            <a:r>
              <a:rPr lang="en-CA"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that focus on </a:t>
            </a:r>
            <a:r>
              <a:rPr lang="en-CA" sz="1800" u="none" strike="noStrike"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hlinkClick r:id="rId3"/>
              </a:rPr>
              <a:t>qualitative</a:t>
            </a:r>
            <a:r>
              <a:rPr lang="en-CA"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and </a:t>
            </a:r>
            <a:r>
              <a:rPr lang="en-CA" sz="1800" u="none" strike="noStrike"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hlinkClick r:id="rId3"/>
              </a:rPr>
              <a:t>quantitative data</a:t>
            </a:r>
            <a:r>
              <a:rPr lang="en-CA"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and organize the data using </a:t>
            </a:r>
            <a:r>
              <a:rPr lang="en-CA" sz="1800" u="none" strike="noStrike"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hlinkClick r:id="rId3"/>
              </a:rPr>
              <a:t>frequency tables</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en-CA" sz="18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D1.3</a:t>
            </a:r>
            <a:r>
              <a:rPr lang="en-CA"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Display sets of data, using </a:t>
            </a:r>
            <a:r>
              <a:rPr lang="en-CA" sz="1800" u="none" strike="noStrike"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hlinkClick r:id="rId3"/>
              </a:rPr>
              <a:t>many-to-one correspondence</a:t>
            </a:r>
            <a:r>
              <a:rPr lang="en-CA"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in </a:t>
            </a:r>
            <a:r>
              <a:rPr lang="en-CA" sz="1800" u="none" strike="noStrike"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hlinkClick r:id="rId3"/>
              </a:rPr>
              <a:t>pictographs</a:t>
            </a:r>
            <a:r>
              <a:rPr lang="en-CA"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and </a:t>
            </a:r>
            <a:r>
              <a:rPr lang="en-CA" sz="1800" u="none" strike="noStrike"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hlinkClick r:id="rId3"/>
              </a:rPr>
              <a:t>bar graphs</a:t>
            </a:r>
            <a:r>
              <a:rPr lang="en-CA"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with proper sources, titles, and labels, and appropriate scale</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en-CA" sz="18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D1.5</a:t>
            </a:r>
            <a:r>
              <a:rPr lang="en-CA"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Analyze different sets of data presented in various ways, including in frequency tables and in graphs with different scales, by asking and answering questions about the data and drawing conclusions, then make convincing arguments and informed decision</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800" b="1" dirty="0">
                <a:effectLst/>
                <a:latin typeface="Calibri" panose="020F0502020204030204" pitchFamily="34" charset="0"/>
                <a:ea typeface="Times New Roman" panose="02020603050405020304" pitchFamily="18" charset="0"/>
                <a:cs typeface="Calibri" panose="020F0502020204030204" pitchFamily="34" charset="0"/>
              </a:rPr>
              <a:t>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800" b="1" dirty="0">
                <a:effectLst/>
                <a:latin typeface="Calibri" panose="020F0502020204030204" pitchFamily="34" charset="0"/>
                <a:ea typeface="Times New Roman" panose="02020603050405020304" pitchFamily="18" charset="0"/>
                <a:cs typeface="Calibri" panose="020F0502020204030204" pitchFamily="34" charset="0"/>
              </a:rPr>
              <a:t>Health and Physical Education Curriculum</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800" b="1" dirty="0">
                <a:effectLst/>
                <a:latin typeface="Calibri" panose="020F0502020204030204" pitchFamily="34" charset="0"/>
                <a:ea typeface="Times New Roman" panose="02020603050405020304" pitchFamily="18" charset="0"/>
                <a:cs typeface="Calibri" panose="020F0502020204030204" pitchFamily="34" charset="0"/>
              </a:rPr>
              <a:t>Strand D Healthy Living</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800" b="1" dirty="0">
                <a:effectLst/>
                <a:latin typeface="Calibri" panose="020F0502020204030204" pitchFamily="34" charset="0"/>
                <a:ea typeface="Times New Roman" panose="02020603050405020304" pitchFamily="18" charset="0"/>
                <a:cs typeface="Calibri" panose="020F0502020204030204" pitchFamily="34" charset="0"/>
              </a:rPr>
              <a:t>D1.1</a:t>
            </a:r>
            <a:r>
              <a:rPr lang="en-CA" sz="1800" dirty="0">
                <a:effectLst/>
                <a:latin typeface="Calibri" panose="020F0502020204030204" pitchFamily="34" charset="0"/>
                <a:ea typeface="Times New Roman" panose="02020603050405020304" pitchFamily="18" charset="0"/>
                <a:cs typeface="Calibri" panose="020F0502020204030204" pitchFamily="34" charset="0"/>
              </a:rPr>
              <a:t> Understand food origins, nutritional value, and environmental impact</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en-CA" sz="18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D3.1</a:t>
            </a:r>
            <a:r>
              <a:rPr lang="en-CA"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Make connections for healthy living through local and cultural foods, eating choices</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800" b="1" dirty="0">
                <a:effectLst/>
                <a:latin typeface="Calibri" panose="020F0502020204030204" pitchFamily="34" charset="0"/>
                <a:ea typeface="Times New Roman" panose="02020603050405020304" pitchFamily="18" charset="0"/>
                <a:cs typeface="Calibri" panose="020F0502020204030204" pitchFamily="34" charset="0"/>
              </a:rPr>
              <a:t>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800" b="1" dirty="0">
                <a:effectLst/>
                <a:latin typeface="Calibri" panose="020F0502020204030204" pitchFamily="34" charset="0"/>
                <a:ea typeface="Times New Roman" panose="02020603050405020304" pitchFamily="18" charset="0"/>
                <a:cs typeface="Calibri" panose="020F0502020204030204" pitchFamily="34" charset="0"/>
              </a:rPr>
              <a:t>Agriculture/Agri-Foods Themes</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Clr>
                <a:srgbClr val="000000"/>
              </a:buClr>
              <a:buSzPts val="1100"/>
              <a:buFont typeface="Symbol" pitchFamily="2" charset="2"/>
              <a:buChar char=""/>
            </a:pPr>
            <a:r>
              <a:rPr lang="en-CA"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The nutritional benefits of grain are significant. Various grains help give healthy products their texture, flavour, and smell.</a:t>
            </a:r>
            <a:endParaRPr lang="en-CA" sz="1800" dirty="0">
              <a:effectLst/>
              <a:latin typeface="Calibri" panose="020F0502020204030204" pitchFamily="34" charset="0"/>
              <a:ea typeface="Times New Roman" panose="02020603050405020304" pitchFamily="18"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A1152B4D-80B6-452C-A7D7-277FD7B18C08}" type="slidenum">
              <a:rPr lang="en-CA" smtClean="0"/>
              <a:t>3</a:t>
            </a:fld>
            <a:endParaRPr lang="en-CA" dirty="0"/>
          </a:p>
        </p:txBody>
      </p:sp>
    </p:spTree>
    <p:extLst>
      <p:ext uri="{BB962C8B-B14F-4D97-AF65-F5344CB8AC3E}">
        <p14:creationId xmlns:p14="http://schemas.microsoft.com/office/powerpoint/2010/main" val="7898696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A1152B4D-80B6-452C-A7D7-277FD7B18C08}" type="slidenum">
              <a:rPr lang="en-CA" smtClean="0"/>
              <a:t>4</a:t>
            </a:fld>
            <a:endParaRPr lang="en-CA" dirty="0"/>
          </a:p>
        </p:txBody>
      </p:sp>
    </p:spTree>
    <p:extLst>
      <p:ext uri="{BB962C8B-B14F-4D97-AF65-F5344CB8AC3E}">
        <p14:creationId xmlns:p14="http://schemas.microsoft.com/office/powerpoint/2010/main" val="11730126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solidFill>
                  <a:schemeClr val="tx1"/>
                </a:solidFill>
                <a:latin typeface="+mn-lt"/>
              </a:rPr>
              <a:t>Learning Goals</a:t>
            </a:r>
          </a:p>
          <a:p>
            <a:pPr>
              <a:lnSpc>
                <a:spcPct val="100000"/>
              </a:lnSpc>
              <a:spcBef>
                <a:spcPts val="2300"/>
              </a:spcBef>
            </a:pPr>
            <a:r>
              <a:rPr lang="en-US" sz="1200" dirty="0"/>
              <a:t>• D</a:t>
            </a:r>
            <a:r>
              <a:rPr lang="en-US" dirty="0"/>
              <a:t>evelop a recipe for a healthy snack bar that includes grains.</a:t>
            </a:r>
          </a:p>
          <a:p>
            <a:pPr>
              <a:lnSpc>
                <a:spcPct val="100000"/>
              </a:lnSpc>
              <a:spcBef>
                <a:spcPts val="2300"/>
              </a:spcBef>
            </a:pPr>
            <a:r>
              <a:rPr lang="en-US" sz="1200" dirty="0"/>
              <a:t>• </a:t>
            </a:r>
            <a:r>
              <a:rPr lang="en-US" dirty="0"/>
              <a:t>Design two granola bar flavours for the target market.</a:t>
            </a:r>
          </a:p>
          <a:p>
            <a:pPr>
              <a:lnSpc>
                <a:spcPct val="100000"/>
              </a:lnSpc>
              <a:spcBef>
                <a:spcPts val="2300"/>
              </a:spcBef>
            </a:pPr>
            <a:r>
              <a:rPr lang="en-US" sz="1200" dirty="0"/>
              <a:t>• </a:t>
            </a:r>
            <a:r>
              <a:rPr lang="en-US" dirty="0"/>
              <a:t>Understand why you using local ingredients is important.</a:t>
            </a:r>
          </a:p>
          <a:p>
            <a:pPr>
              <a:lnSpc>
                <a:spcPct val="100000"/>
              </a:lnSpc>
              <a:spcBef>
                <a:spcPts val="2300"/>
              </a:spcBef>
            </a:pPr>
            <a:r>
              <a:rPr lang="en-US" sz="1200" dirty="0"/>
              <a:t>• </a:t>
            </a:r>
            <a:r>
              <a:rPr lang="en-US" dirty="0"/>
              <a:t>Design a survey.</a:t>
            </a:r>
          </a:p>
          <a:p>
            <a:pPr>
              <a:lnSpc>
                <a:spcPct val="100000"/>
              </a:lnSpc>
              <a:spcBef>
                <a:spcPts val="2300"/>
              </a:spcBef>
            </a:pPr>
            <a:r>
              <a:rPr lang="en-US" sz="1200" dirty="0"/>
              <a:t>• </a:t>
            </a:r>
            <a:r>
              <a:rPr lang="en-US" dirty="0"/>
              <a:t>Make a pictograph or bar graph to show market research results.</a:t>
            </a:r>
          </a:p>
          <a:p>
            <a:pPr>
              <a:lnSpc>
                <a:spcPct val="100000"/>
              </a:lnSpc>
              <a:spcBef>
                <a:spcPts val="2300"/>
              </a:spcBef>
            </a:pPr>
            <a:r>
              <a:rPr lang="en-US" sz="1200" dirty="0"/>
              <a:t>• </a:t>
            </a:r>
            <a:r>
              <a:rPr lang="en-US" dirty="0"/>
              <a:t>Use data for decision-making.</a:t>
            </a:r>
            <a:endParaRPr lang="en-CA" dirty="0"/>
          </a:p>
        </p:txBody>
      </p:sp>
      <p:sp>
        <p:nvSpPr>
          <p:cNvPr id="4" name="Slide Number Placeholder 3"/>
          <p:cNvSpPr>
            <a:spLocks noGrp="1"/>
          </p:cNvSpPr>
          <p:nvPr>
            <p:ph type="sldNum" sz="quarter" idx="5"/>
          </p:nvPr>
        </p:nvSpPr>
        <p:spPr/>
        <p:txBody>
          <a:bodyPr/>
          <a:lstStyle/>
          <a:p>
            <a:fld id="{A1152B4D-80B6-452C-A7D7-277FD7B18C08}" type="slidenum">
              <a:rPr lang="en-CA" smtClean="0"/>
              <a:t>5</a:t>
            </a:fld>
            <a:endParaRPr lang="en-CA" dirty="0"/>
          </a:p>
        </p:txBody>
      </p:sp>
    </p:spTree>
    <p:extLst>
      <p:ext uri="{BB962C8B-B14F-4D97-AF65-F5344CB8AC3E}">
        <p14:creationId xmlns:p14="http://schemas.microsoft.com/office/powerpoint/2010/main" val="8508326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The Five Basic Tastes Science Lesson for Kids</a:t>
            </a:r>
          </a:p>
          <a:p>
            <a:r>
              <a:rPr lang="en-CA" dirty="0"/>
              <a:t>Describes the five basic tastes and their correlation to the tongue’s flavour receptors.</a:t>
            </a:r>
          </a:p>
          <a:p>
            <a:r>
              <a:rPr lang="en-CA" dirty="0"/>
              <a:t>Video is 5 minutes, 11 seconds and ends with a quiz.</a:t>
            </a:r>
          </a:p>
          <a:p>
            <a:endParaRPr lang="en-CA"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hlinkClick r:id="rId3"/>
              </a:rPr>
              <a:t>https://www.youtube.com/watch?v=eqsuV_EMkAQ</a:t>
            </a: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Additional sources about flavour profiles: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https://www.cordonbleu.edu/news/how-to-balance-the-five-flavours/en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https://www.npr.org/2007/11/05/15819485/sweet-sour-salty-bitter-and-umami</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endParaRPr lang="en-CA" dirty="0"/>
          </a:p>
        </p:txBody>
      </p:sp>
      <p:sp>
        <p:nvSpPr>
          <p:cNvPr id="4" name="Slide Number Placeholder 3"/>
          <p:cNvSpPr>
            <a:spLocks noGrp="1"/>
          </p:cNvSpPr>
          <p:nvPr>
            <p:ph type="sldNum" sz="quarter" idx="5"/>
          </p:nvPr>
        </p:nvSpPr>
        <p:spPr/>
        <p:txBody>
          <a:bodyPr/>
          <a:lstStyle/>
          <a:p>
            <a:fld id="{A1152B4D-80B6-452C-A7D7-277FD7B18C08}" type="slidenum">
              <a:rPr lang="en-CA" smtClean="0"/>
              <a:t>6</a:t>
            </a:fld>
            <a:endParaRPr lang="en-CA" dirty="0"/>
          </a:p>
        </p:txBody>
      </p:sp>
    </p:spTree>
    <p:extLst>
      <p:ext uri="{BB962C8B-B14F-4D97-AF65-F5344CB8AC3E}">
        <p14:creationId xmlns:p14="http://schemas.microsoft.com/office/powerpoint/2010/main" val="27867590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 may wish to share with students the story of how science determined a new flavour. </a:t>
            </a:r>
          </a:p>
          <a:p>
            <a:endParaRPr lang="en-US" dirty="0"/>
          </a:p>
          <a:p>
            <a:r>
              <a:rPr lang="en-US" dirty="0"/>
              <a:t>In the past, we thought humans could taste 4 </a:t>
            </a:r>
            <a:r>
              <a:rPr lang="en-CA" noProof="0" dirty="0"/>
              <a:t>flavours</a:t>
            </a:r>
            <a:r>
              <a:rPr lang="en-US" dirty="0"/>
              <a:t>. Umami was added to the original 4 </a:t>
            </a:r>
            <a:r>
              <a:rPr lang="en-CA" noProof="0" dirty="0"/>
              <a:t>flavours</a:t>
            </a:r>
            <a:r>
              <a:rPr lang="en-US" dirty="0"/>
              <a:t> in 2002, after scientific investigation discovered that humans can taste 5 types of </a:t>
            </a:r>
            <a:r>
              <a:rPr lang="en-CA" noProof="0" dirty="0"/>
              <a:t>flavours</a:t>
            </a:r>
            <a:r>
              <a:rPr lang="en-US" dirty="0"/>
              <a:t>.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science followed speculation almost 100 years after Parisian Chef Auguste Escoffier found a new flavour around the same time Japanese chemist Kikunae Ikeda set out to find the intriguing taste that was not sweet, salty, bitter, or sour. He called it </a:t>
            </a:r>
            <a:r>
              <a:rPr lang="en-US" i="1" dirty="0"/>
              <a:t>umami</a:t>
            </a:r>
            <a:r>
              <a:rPr lang="en-US" dirty="0"/>
              <a:t>, which means yummy in Japanese. </a:t>
            </a:r>
          </a:p>
          <a:p>
            <a:endParaRPr lang="en-US" dirty="0"/>
          </a:p>
          <a:p>
            <a:r>
              <a:rPr lang="en-US" sz="1800" dirty="0">
                <a:effectLst/>
                <a:latin typeface="Century Gothic" panose="020B0502020202020204" pitchFamily="34" charset="0"/>
                <a:ea typeface="Calibri" panose="020F0502020204030204" pitchFamily="34" charset="0"/>
                <a:cs typeface="Times New Roman" panose="02020603050405020304" pitchFamily="18" charset="0"/>
              </a:rPr>
              <a:t>Additional sources about flavour profiles:</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800" u="sng" dirty="0">
                <a:solidFill>
                  <a:srgbClr val="0563C1"/>
                </a:solidFill>
                <a:effectLst/>
                <a:latin typeface="Century Gothic" panose="020B0502020202020204" pitchFamily="34" charset="0"/>
                <a:ea typeface="Calibri" panose="020F0502020204030204" pitchFamily="34" charset="0"/>
                <a:cs typeface="Times New Roman" panose="02020603050405020304" pitchFamily="18" charset="0"/>
                <a:hlinkClick r:id="rId3"/>
              </a:rPr>
              <a:t>https://www.cordonbleu.edu/news/how-to-balance-the-five-flavours/en</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800" u="sng" dirty="0">
                <a:solidFill>
                  <a:srgbClr val="0563C1"/>
                </a:solidFill>
                <a:effectLst/>
                <a:latin typeface="Century Gothic" panose="020B0502020202020204" pitchFamily="34" charset="0"/>
                <a:ea typeface="Calibri" panose="020F0502020204030204" pitchFamily="34" charset="0"/>
                <a:cs typeface="Times New Roman" panose="02020603050405020304" pitchFamily="18" charset="0"/>
                <a:hlinkClick r:id="rId4"/>
              </a:rPr>
              <a:t>https://www.npr.org/2007/11/05/15819485/sweet-sour-salty-bitter-and-umami</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A1152B4D-80B6-452C-A7D7-277FD7B18C08}" type="slidenum">
              <a:rPr lang="en-CA" smtClean="0"/>
              <a:t>7</a:t>
            </a:fld>
            <a:endParaRPr lang="en-CA" dirty="0"/>
          </a:p>
        </p:txBody>
      </p:sp>
    </p:spTree>
    <p:extLst>
      <p:ext uri="{BB962C8B-B14F-4D97-AF65-F5344CB8AC3E}">
        <p14:creationId xmlns:p14="http://schemas.microsoft.com/office/powerpoint/2010/main" val="30389757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ts val="2000"/>
              </a:spcBef>
              <a:buFont typeface="Arial" panose="020B0604020202020204" pitchFamily="34" charset="0"/>
              <a:buNone/>
            </a:pPr>
            <a:r>
              <a:rPr lang="en-US" dirty="0"/>
              <a:t>In business groups or as a whole class, ask students to brainstorm </a:t>
            </a:r>
            <a:r>
              <a:rPr lang="en-CA" noProof="0" dirty="0"/>
              <a:t>flavour</a:t>
            </a:r>
            <a:r>
              <a:rPr lang="en-US" dirty="0"/>
              <a:t> profile ideas for their granola bars. This has been done successfully as a whole class brainstorm (recording ideas on the whiteboard) and in business groups (recording ideas on paper).</a:t>
            </a:r>
          </a:p>
          <a:p>
            <a:pPr marL="0" marR="0" lvl="0" indent="0" algn="l" defTabSz="914400" rtl="0" eaLnBrk="1" fontAlgn="auto" latinLnBrk="0" hangingPunct="1">
              <a:lnSpc>
                <a:spcPct val="100000"/>
              </a:lnSpc>
              <a:spcBef>
                <a:spcPts val="2000"/>
              </a:spcBef>
              <a:spcAft>
                <a:spcPts val="0"/>
              </a:spcAft>
              <a:buClrTx/>
              <a:buSzTx/>
              <a:buFont typeface="Arial" panose="020B0604020202020204" pitchFamily="34" charset="0"/>
              <a:buNone/>
              <a:tabLst/>
              <a:defRPr/>
            </a:pPr>
            <a:endParaRPr lang="en-US" dirty="0"/>
          </a:p>
          <a:p>
            <a:pPr marL="171450" indent="-171450">
              <a:spcBef>
                <a:spcPts val="2000"/>
              </a:spcBef>
              <a:buFont typeface="Arial" panose="020B0604020202020204" pitchFamily="34" charset="0"/>
              <a:buChar char="•"/>
            </a:pPr>
            <a:r>
              <a:rPr lang="en-US" dirty="0"/>
              <a:t>Provide ideas to help students get started (e.g., lemon zest or honey with raisins or cranberries with orange zest).</a:t>
            </a:r>
          </a:p>
          <a:p>
            <a:pPr marL="0" indent="0">
              <a:spcBef>
                <a:spcPts val="2000"/>
              </a:spcBef>
              <a:buFont typeface="Arial" panose="020B0604020202020204" pitchFamily="34" charset="0"/>
              <a:buNone/>
            </a:pPr>
            <a:endParaRPr lang="en-US" dirty="0"/>
          </a:p>
          <a:p>
            <a:pPr marL="171450" indent="-171450">
              <a:spcBef>
                <a:spcPts val="2000"/>
              </a:spcBef>
              <a:buFont typeface="Arial" panose="020B0604020202020204" pitchFamily="34" charset="0"/>
              <a:buChar char="•"/>
            </a:pPr>
            <a:r>
              <a:rPr lang="en-US" dirty="0"/>
              <a:t>Students may wish to use recipe books or the Internet to research which flavours work together, take inspiration from their taste-testing in stage 2, or they could invent a new flavour combination.</a:t>
            </a:r>
          </a:p>
          <a:p>
            <a:pPr marL="0" indent="0">
              <a:spcBef>
                <a:spcPts val="2000"/>
              </a:spcBef>
              <a:buFont typeface="Arial" panose="020B0604020202020204" pitchFamily="34" charset="0"/>
              <a:buNone/>
            </a:pPr>
            <a:endParaRPr lang="en-US" dirty="0"/>
          </a:p>
          <a:p>
            <a:pPr marL="171450" indent="-171450">
              <a:spcBef>
                <a:spcPts val="2000"/>
              </a:spcBef>
              <a:buFont typeface="Arial" panose="020B0604020202020204" pitchFamily="34" charset="0"/>
              <a:buChar char="•"/>
            </a:pPr>
            <a:r>
              <a:rPr lang="en-US" dirty="0"/>
              <a:t>Ask students to be mindful of allergies, especially to nuts, in the school as they explore ingredients. Remind them that soybeans can be made into soy butter if they need a creamy ingredient.</a:t>
            </a:r>
          </a:p>
          <a:p>
            <a:pPr marL="0" indent="0">
              <a:spcBef>
                <a:spcPts val="2000"/>
              </a:spcBef>
              <a:buFont typeface="Arial" panose="020B0604020202020204" pitchFamily="34" charset="0"/>
              <a:buNone/>
            </a:pPr>
            <a:endParaRPr lang="en-US" dirty="0"/>
          </a:p>
          <a:p>
            <a:pPr marL="0" indent="0">
              <a:spcBef>
                <a:spcPts val="2000"/>
              </a:spcBef>
              <a:buFont typeface="Arial" panose="020B0604020202020204" pitchFamily="34" charset="0"/>
              <a:buNone/>
            </a:pPr>
            <a:r>
              <a:rPr lang="en-US" dirty="0"/>
              <a:t>Extension!  Ask groups to research the nutritional benefits of their ingredients and to find out where they are grown so they can consider their food miles. The first question to ask themselves could be, “Is this ingredient grown in Ontario?”</a:t>
            </a:r>
          </a:p>
          <a:p>
            <a:pPr marL="0" indent="0">
              <a:spcBef>
                <a:spcPts val="2000"/>
              </a:spcBef>
              <a:buFont typeface="Arial" panose="020B0604020202020204" pitchFamily="34" charset="0"/>
              <a:buNone/>
            </a:pPr>
            <a:endParaRPr lang="en-US" dirty="0"/>
          </a:p>
          <a:p>
            <a:pPr marL="0" indent="0">
              <a:spcBef>
                <a:spcPts val="2000"/>
              </a:spcBef>
              <a:buFont typeface="Arial" panose="020B0604020202020204" pitchFamily="34" charset="0"/>
              <a:buNone/>
            </a:pPr>
            <a:endParaRPr lang="en-CA" dirty="0"/>
          </a:p>
        </p:txBody>
      </p:sp>
      <p:sp>
        <p:nvSpPr>
          <p:cNvPr id="4" name="Slide Number Placeholder 3"/>
          <p:cNvSpPr>
            <a:spLocks noGrp="1"/>
          </p:cNvSpPr>
          <p:nvPr>
            <p:ph type="sldNum" sz="quarter" idx="5"/>
          </p:nvPr>
        </p:nvSpPr>
        <p:spPr/>
        <p:txBody>
          <a:bodyPr/>
          <a:lstStyle/>
          <a:p>
            <a:fld id="{A1152B4D-80B6-452C-A7D7-277FD7B18C08}" type="slidenum">
              <a:rPr lang="en-CA" smtClean="0"/>
              <a:t>8</a:t>
            </a:fld>
            <a:endParaRPr lang="en-CA" dirty="0"/>
          </a:p>
        </p:txBody>
      </p:sp>
    </p:spTree>
    <p:extLst>
      <p:ext uri="{BB962C8B-B14F-4D97-AF65-F5344CB8AC3E}">
        <p14:creationId xmlns:p14="http://schemas.microsoft.com/office/powerpoint/2010/main" val="2846034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chemeClr val="tx1"/>
                </a:solidFill>
              </a:rPr>
              <a:t>Market Research</a:t>
            </a:r>
          </a:p>
          <a:p>
            <a:pPr marL="171450" indent="-171450">
              <a:lnSpc>
                <a:spcPct val="125000"/>
              </a:lnSpc>
              <a:spcBef>
                <a:spcPts val="2400"/>
              </a:spcBef>
              <a:buFont typeface="Arial" panose="020B0604020202020204" pitchFamily="34" charset="0"/>
              <a:buChar char="•"/>
            </a:pPr>
            <a:r>
              <a:rPr lang="en-US" sz="1200" dirty="0">
                <a:solidFill>
                  <a:srgbClr val="FF6600"/>
                </a:solidFill>
              </a:rPr>
              <a:t>Using the PowerPoint presentation, raise questions to introduce market research and how students can use it to help them decide which flavour granola bar they should make.</a:t>
            </a:r>
          </a:p>
          <a:p>
            <a:pPr marL="171450" indent="-171450">
              <a:lnSpc>
                <a:spcPct val="125000"/>
              </a:lnSpc>
              <a:spcBef>
                <a:spcPts val="2400"/>
              </a:spcBef>
              <a:buFont typeface="Arial" panose="020B0604020202020204" pitchFamily="34" charset="0"/>
              <a:buChar char="•"/>
            </a:pPr>
            <a:r>
              <a:rPr lang="en-US" sz="1200" dirty="0">
                <a:solidFill>
                  <a:srgbClr val="FF6600"/>
                </a:solidFill>
              </a:rPr>
              <a:t>Explain: students are going to conduct a survey and record their results using a tally table. We do this by asking many people which of our flavour ideas they prefer. We can focus on people we think will buy our product.</a:t>
            </a:r>
          </a:p>
          <a:p>
            <a:pPr marL="171450" indent="-171450">
              <a:lnSpc>
                <a:spcPct val="125000"/>
              </a:lnSpc>
              <a:spcBef>
                <a:spcPts val="2400"/>
              </a:spcBef>
              <a:buFont typeface="Arial" panose="020B0604020202020204" pitchFamily="34" charset="0"/>
              <a:buChar char="•"/>
            </a:pPr>
            <a:r>
              <a:rPr lang="en-US" sz="1200" dirty="0">
                <a:solidFill>
                  <a:srgbClr val="FF6600"/>
                </a:solidFill>
              </a:rPr>
              <a:t>By asking customers what they would prefer, students can make a product customers are more likely to buy and be happy with.</a:t>
            </a:r>
          </a:p>
          <a:p>
            <a:pPr marL="171450" indent="-171450">
              <a:lnSpc>
                <a:spcPct val="125000"/>
              </a:lnSpc>
              <a:spcBef>
                <a:spcPts val="2400"/>
              </a:spcBef>
              <a:buFont typeface="Arial" panose="020B0604020202020204" pitchFamily="34" charset="0"/>
              <a:buChar char="•"/>
            </a:pPr>
            <a:r>
              <a:rPr lang="en-US" sz="1200" dirty="0">
                <a:solidFill>
                  <a:srgbClr val="FF6600"/>
                </a:solidFill>
              </a:rPr>
              <a:t>To display their results, they will learn about pictographs on slide 11.</a:t>
            </a:r>
            <a:endParaRPr lang="en-US" sz="1200"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p:txBody>
      </p:sp>
      <p:sp>
        <p:nvSpPr>
          <p:cNvPr id="4" name="Slide Number Placeholder 3"/>
          <p:cNvSpPr>
            <a:spLocks noGrp="1"/>
          </p:cNvSpPr>
          <p:nvPr>
            <p:ph type="sldNum" sz="quarter" idx="5"/>
          </p:nvPr>
        </p:nvSpPr>
        <p:spPr/>
        <p:txBody>
          <a:bodyPr/>
          <a:lstStyle/>
          <a:p>
            <a:fld id="{A1152B4D-80B6-452C-A7D7-277FD7B18C08}" type="slidenum">
              <a:rPr lang="en-CA" smtClean="0"/>
              <a:t>9</a:t>
            </a:fld>
            <a:endParaRPr lang="en-CA" dirty="0"/>
          </a:p>
        </p:txBody>
      </p:sp>
    </p:spTree>
    <p:extLst>
      <p:ext uri="{BB962C8B-B14F-4D97-AF65-F5344CB8AC3E}">
        <p14:creationId xmlns:p14="http://schemas.microsoft.com/office/powerpoint/2010/main" val="367898500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EC9B0BE-9E87-408E-BE07-3C11D8827F5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11203" b="15599"/>
          <a:stretch/>
        </p:blipFill>
        <p:spPr>
          <a:xfrm>
            <a:off x="787136" y="230794"/>
            <a:ext cx="7550870" cy="4145330"/>
          </a:xfrm>
          <a:prstGeom prst="rect">
            <a:avLst/>
          </a:prstGeom>
        </p:spPr>
      </p:pic>
      <p:sp>
        <p:nvSpPr>
          <p:cNvPr id="7" name="Rectangle 6">
            <a:extLst>
              <a:ext uri="{FF2B5EF4-FFF2-40B4-BE49-F238E27FC236}">
                <a16:creationId xmlns:a16="http://schemas.microsoft.com/office/drawing/2014/main" id="{9491AEFB-B151-492A-9947-CBE4C4DBC9F3}"/>
              </a:ext>
            </a:extLst>
          </p:cNvPr>
          <p:cNvSpPr/>
          <p:nvPr userDrawn="1"/>
        </p:nvSpPr>
        <p:spPr>
          <a:xfrm>
            <a:off x="685801" y="4694549"/>
            <a:ext cx="7822480" cy="111236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 name="Content Placeholder 2">
            <a:extLst>
              <a:ext uri="{FF2B5EF4-FFF2-40B4-BE49-F238E27FC236}">
                <a16:creationId xmlns:a16="http://schemas.microsoft.com/office/drawing/2014/main" id="{B2E2E68F-9FB4-44AC-964F-4A19EFB514AD}"/>
              </a:ext>
            </a:extLst>
          </p:cNvPr>
          <p:cNvSpPr>
            <a:spLocks noGrp="1"/>
          </p:cNvSpPr>
          <p:nvPr>
            <p:ph idx="1" hasCustomPrompt="1"/>
          </p:nvPr>
        </p:nvSpPr>
        <p:spPr>
          <a:xfrm>
            <a:off x="823076" y="4925564"/>
            <a:ext cx="7588577" cy="796506"/>
          </a:xfrm>
        </p:spPr>
        <p:txBody>
          <a:bodyPr>
            <a:normAutofit/>
          </a:bodyPr>
          <a:lstStyle>
            <a:lvl1pPr marL="0" indent="0" algn="ctr">
              <a:buNone/>
              <a:defRPr sz="2800">
                <a:solidFill>
                  <a:schemeClr val="accent6"/>
                </a:solidFill>
                <a:latin typeface="Arial Rounded MT Bold" panose="020F0704030504030204" pitchFamily="34" charset="0"/>
              </a:defRPr>
            </a:lvl1pPr>
            <a:lvl2pPr>
              <a:defRPr>
                <a:latin typeface="Arial Rounded MT Bold" panose="020F0704030504030204" pitchFamily="34" charset="0"/>
              </a:defRPr>
            </a:lvl2pPr>
            <a:lvl3pPr>
              <a:defRPr>
                <a:latin typeface="Arial Rounded MT Bold" panose="020F0704030504030204" pitchFamily="34" charset="0"/>
              </a:defRPr>
            </a:lvl3pPr>
            <a:lvl4pPr>
              <a:defRPr>
                <a:latin typeface="Arial Rounded MT Bold" panose="020F0704030504030204" pitchFamily="34" charset="0"/>
              </a:defRPr>
            </a:lvl4pPr>
            <a:lvl5pPr>
              <a:defRPr>
                <a:latin typeface="Arial Rounded MT Bold" panose="020F0704030504030204" pitchFamily="34" charset="0"/>
              </a:defRPr>
            </a:lvl5pPr>
          </a:lstStyle>
          <a:p>
            <a:pPr lvl="0"/>
            <a:r>
              <a:rPr lang="en-US" dirty="0" err="1"/>
              <a:t>Xxxxxxxxx</a:t>
            </a:r>
            <a:r>
              <a:rPr lang="en-US" dirty="0"/>
              <a:t> x </a:t>
            </a:r>
            <a:r>
              <a:rPr lang="en-US" dirty="0" err="1"/>
              <a:t>xxxxxx</a:t>
            </a:r>
            <a:r>
              <a:rPr lang="en-US" dirty="0"/>
              <a:t> </a:t>
            </a:r>
            <a:r>
              <a:rPr lang="en-US" dirty="0" err="1"/>
              <a:t>xxxxx</a:t>
            </a:r>
            <a:endParaRPr lang="en-US" dirty="0"/>
          </a:p>
        </p:txBody>
      </p:sp>
      <p:sp>
        <p:nvSpPr>
          <p:cNvPr id="9" name="Content Placeholder 2">
            <a:extLst>
              <a:ext uri="{FF2B5EF4-FFF2-40B4-BE49-F238E27FC236}">
                <a16:creationId xmlns:a16="http://schemas.microsoft.com/office/drawing/2014/main" id="{41CB7407-2DED-4D80-A275-67583C793BD1}"/>
              </a:ext>
            </a:extLst>
          </p:cNvPr>
          <p:cNvSpPr>
            <a:spLocks noGrp="1"/>
          </p:cNvSpPr>
          <p:nvPr>
            <p:ph idx="11" hasCustomPrompt="1"/>
          </p:nvPr>
        </p:nvSpPr>
        <p:spPr>
          <a:xfrm>
            <a:off x="685801" y="5953085"/>
            <a:ext cx="917346" cy="627080"/>
          </a:xfrm>
        </p:spPr>
        <p:txBody>
          <a:bodyPr>
            <a:normAutofit/>
          </a:bodyPr>
          <a:lstStyle>
            <a:lvl1pPr marL="0" indent="0">
              <a:buNone/>
              <a:defRPr sz="1600"/>
            </a:lvl1pPr>
          </a:lstStyle>
          <a:p>
            <a:pPr>
              <a:lnSpc>
                <a:spcPct val="150000"/>
              </a:lnSpc>
              <a:spcBef>
                <a:spcPts val="2400"/>
              </a:spcBef>
            </a:pPr>
            <a:r>
              <a:rPr lang="en-US" dirty="0"/>
              <a:t>G3S07</a:t>
            </a:r>
            <a:endParaRPr lang="en-CA" dirty="0"/>
          </a:p>
        </p:txBody>
      </p:sp>
    </p:spTree>
    <p:extLst>
      <p:ext uri="{BB962C8B-B14F-4D97-AF65-F5344CB8AC3E}">
        <p14:creationId xmlns:p14="http://schemas.microsoft.com/office/powerpoint/2010/main" val="18330506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C307F5BE-1879-4F76-AFC2-5CF1AB16A7D9}"/>
              </a:ext>
            </a:extLst>
          </p:cNvPr>
          <p:cNvSpPr/>
          <p:nvPr userDrawn="1"/>
        </p:nvSpPr>
        <p:spPr>
          <a:xfrm>
            <a:off x="638076" y="355699"/>
            <a:ext cx="7877274" cy="5884846"/>
          </a:xfrm>
          <a:prstGeom prst="roundRect">
            <a:avLst/>
          </a:prstGeom>
          <a:solidFill>
            <a:schemeClr val="bg1"/>
          </a:solid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 name="Title 1"/>
          <p:cNvSpPr>
            <a:spLocks noGrp="1"/>
          </p:cNvSpPr>
          <p:nvPr>
            <p:ph type="title"/>
          </p:nvPr>
        </p:nvSpPr>
        <p:spPr>
          <a:xfrm>
            <a:off x="980388" y="556184"/>
            <a:ext cx="5938887" cy="778208"/>
          </a:xfrm>
        </p:spPr>
        <p:txBody>
          <a:bodyPr>
            <a:normAutofit/>
          </a:bodyPr>
          <a:lstStyle>
            <a:lvl1pPr algn="l">
              <a:defRPr sz="3200">
                <a:solidFill>
                  <a:srgbClr val="FF6600"/>
                </a:solidFill>
                <a:latin typeface="Arial Rounded MT Bold" panose="020F0704030504030204" pitchFamily="34" charset="0"/>
              </a:defRPr>
            </a:lvl1pPr>
          </a:lstStyle>
          <a:p>
            <a:r>
              <a:rPr lang="en-US" dirty="0"/>
              <a:t>Click to edit Master title style</a:t>
            </a:r>
          </a:p>
        </p:txBody>
      </p:sp>
      <p:sp>
        <p:nvSpPr>
          <p:cNvPr id="3" name="Content Placeholder 2"/>
          <p:cNvSpPr>
            <a:spLocks noGrp="1"/>
          </p:cNvSpPr>
          <p:nvPr>
            <p:ph idx="1"/>
          </p:nvPr>
        </p:nvSpPr>
        <p:spPr>
          <a:xfrm>
            <a:off x="980388" y="1343735"/>
            <a:ext cx="7418895" cy="4736554"/>
          </a:xfrm>
        </p:spPr>
        <p:txBody>
          <a:bodyPr/>
          <a:lstStyle>
            <a:lvl1pPr>
              <a:defRPr sz="2400">
                <a:latin typeface="Arial Rounded MT Bold" panose="020F0704030504030204" pitchFamily="34" charset="0"/>
              </a:defRPr>
            </a:lvl1pPr>
            <a:lvl2pPr>
              <a:defRPr>
                <a:latin typeface="Arial Rounded MT Bold" panose="020F0704030504030204" pitchFamily="34" charset="0"/>
              </a:defRPr>
            </a:lvl2pPr>
            <a:lvl3pPr>
              <a:defRPr>
                <a:latin typeface="Arial Rounded MT Bold" panose="020F0704030504030204" pitchFamily="34" charset="0"/>
              </a:defRPr>
            </a:lvl3pPr>
            <a:lvl4pPr>
              <a:defRPr>
                <a:latin typeface="Arial Rounded MT Bold" panose="020F0704030504030204" pitchFamily="34" charset="0"/>
              </a:defRPr>
            </a:lvl4pPr>
            <a:lvl5pPr>
              <a:defRPr>
                <a:latin typeface="Arial Rounded MT Bold" panose="020F07040305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7" name="Picture 6">
            <a:extLst>
              <a:ext uri="{FF2B5EF4-FFF2-40B4-BE49-F238E27FC236}">
                <a16:creationId xmlns:a16="http://schemas.microsoft.com/office/drawing/2014/main" id="{75777FFD-47FF-46B5-9557-294CEE911CD5}"/>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11203" b="15599"/>
          <a:stretch/>
        </p:blipFill>
        <p:spPr>
          <a:xfrm>
            <a:off x="6729439" y="8828"/>
            <a:ext cx="2414561" cy="1325563"/>
          </a:xfrm>
          <a:prstGeom prst="rect">
            <a:avLst/>
          </a:prstGeom>
        </p:spPr>
      </p:pic>
    </p:spTree>
    <p:extLst>
      <p:ext uri="{BB962C8B-B14F-4D97-AF65-F5344CB8AC3E}">
        <p14:creationId xmlns:p14="http://schemas.microsoft.com/office/powerpoint/2010/main" val="20977616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74FFFE19-4F6F-4CDF-B4BF-37E003BCFCAE}"/>
              </a:ext>
            </a:extLst>
          </p:cNvPr>
          <p:cNvSpPr/>
          <p:nvPr userDrawn="1"/>
        </p:nvSpPr>
        <p:spPr>
          <a:xfrm>
            <a:off x="638076" y="355698"/>
            <a:ext cx="7877274" cy="5884846"/>
          </a:xfrm>
          <a:prstGeom prst="roundRect">
            <a:avLst/>
          </a:prstGeom>
          <a:solidFill>
            <a:schemeClr val="bg1"/>
          </a:solid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pic>
        <p:nvPicPr>
          <p:cNvPr id="7" name="Picture 6">
            <a:extLst>
              <a:ext uri="{FF2B5EF4-FFF2-40B4-BE49-F238E27FC236}">
                <a16:creationId xmlns:a16="http://schemas.microsoft.com/office/drawing/2014/main" id="{75777FFD-47FF-46B5-9557-294CEE911CD5}"/>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11203" b="15599"/>
          <a:stretch/>
        </p:blipFill>
        <p:spPr>
          <a:xfrm>
            <a:off x="6729439" y="8828"/>
            <a:ext cx="2414561" cy="1325563"/>
          </a:xfrm>
          <a:prstGeom prst="rect">
            <a:avLst/>
          </a:prstGeom>
        </p:spPr>
      </p:pic>
      <p:sp>
        <p:nvSpPr>
          <p:cNvPr id="9" name="Picture Placeholder 2">
            <a:extLst>
              <a:ext uri="{FF2B5EF4-FFF2-40B4-BE49-F238E27FC236}">
                <a16:creationId xmlns:a16="http://schemas.microsoft.com/office/drawing/2014/main" id="{DAD9CA26-19F8-423D-A918-8677BF68F376}"/>
              </a:ext>
            </a:extLst>
          </p:cNvPr>
          <p:cNvSpPr>
            <a:spLocks noGrp="1"/>
          </p:cNvSpPr>
          <p:nvPr>
            <p:ph type="pic" idx="13"/>
          </p:nvPr>
        </p:nvSpPr>
        <p:spPr>
          <a:xfrm>
            <a:off x="5923594" y="3635918"/>
            <a:ext cx="3007003" cy="2930255"/>
          </a:xfrm>
          <a:prstGeom prst="flowChartConnector">
            <a:avLst/>
          </a:prstGeom>
          <a:ln w="19050">
            <a:solidFill>
              <a:schemeClr val="accent4">
                <a:lumMod val="60000"/>
                <a:lumOff val="40000"/>
              </a:schemeClr>
            </a:solidFill>
          </a:ln>
        </p:spPr>
        <p:style>
          <a:lnRef idx="2">
            <a:schemeClr val="accent4"/>
          </a:lnRef>
          <a:fillRef idx="1">
            <a:schemeClr val="lt1"/>
          </a:fillRef>
          <a:effectRef idx="0">
            <a:schemeClr val="accent4"/>
          </a:effectRef>
          <a:fontRef idx="minor">
            <a:schemeClr val="dk1"/>
          </a:fontRef>
        </p:style>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dirty="0"/>
          </a:p>
        </p:txBody>
      </p:sp>
      <p:sp>
        <p:nvSpPr>
          <p:cNvPr id="12" name="Title 1">
            <a:extLst>
              <a:ext uri="{FF2B5EF4-FFF2-40B4-BE49-F238E27FC236}">
                <a16:creationId xmlns:a16="http://schemas.microsoft.com/office/drawing/2014/main" id="{E4F07DCA-30DF-4FD5-A55D-B9A1F43760EF}"/>
              </a:ext>
            </a:extLst>
          </p:cNvPr>
          <p:cNvSpPr>
            <a:spLocks noGrp="1"/>
          </p:cNvSpPr>
          <p:nvPr>
            <p:ph type="title"/>
          </p:nvPr>
        </p:nvSpPr>
        <p:spPr>
          <a:xfrm>
            <a:off x="980388" y="556184"/>
            <a:ext cx="5948314" cy="778208"/>
          </a:xfrm>
        </p:spPr>
        <p:txBody>
          <a:bodyPr>
            <a:normAutofit/>
          </a:bodyPr>
          <a:lstStyle>
            <a:lvl1pPr algn="l">
              <a:defRPr sz="3200">
                <a:solidFill>
                  <a:srgbClr val="FF6600"/>
                </a:solidFill>
                <a:latin typeface="Arial Rounded MT Bold" panose="020F0704030504030204" pitchFamily="34" charset="0"/>
              </a:defRPr>
            </a:lvl1pPr>
          </a:lstStyle>
          <a:p>
            <a:r>
              <a:rPr lang="en-US" dirty="0"/>
              <a:t>Click to edit Master title style</a:t>
            </a:r>
          </a:p>
        </p:txBody>
      </p:sp>
      <p:sp>
        <p:nvSpPr>
          <p:cNvPr id="13" name="Content Placeholder 2">
            <a:extLst>
              <a:ext uri="{FF2B5EF4-FFF2-40B4-BE49-F238E27FC236}">
                <a16:creationId xmlns:a16="http://schemas.microsoft.com/office/drawing/2014/main" id="{18A57F65-F6A5-4470-A1BB-06A4A7C0BC74}"/>
              </a:ext>
            </a:extLst>
          </p:cNvPr>
          <p:cNvSpPr>
            <a:spLocks noGrp="1"/>
          </p:cNvSpPr>
          <p:nvPr>
            <p:ph idx="1"/>
          </p:nvPr>
        </p:nvSpPr>
        <p:spPr>
          <a:xfrm>
            <a:off x="980388" y="1346341"/>
            <a:ext cx="7428322" cy="4752801"/>
          </a:xfrm>
        </p:spPr>
        <p:txBody>
          <a:bodyPr/>
          <a:lstStyle>
            <a:lvl1pPr>
              <a:defRPr sz="2400">
                <a:latin typeface="Arial Rounded MT Bold" panose="020F0704030504030204" pitchFamily="34" charset="0"/>
              </a:defRPr>
            </a:lvl1pPr>
            <a:lvl2pPr>
              <a:defRPr>
                <a:latin typeface="Arial Rounded MT Bold" panose="020F0704030504030204" pitchFamily="34" charset="0"/>
              </a:defRPr>
            </a:lvl2pPr>
            <a:lvl3pPr>
              <a:defRPr>
                <a:latin typeface="Arial Rounded MT Bold" panose="020F0704030504030204" pitchFamily="34" charset="0"/>
              </a:defRPr>
            </a:lvl3pPr>
            <a:lvl4pPr>
              <a:defRPr>
                <a:latin typeface="Arial Rounded MT Bold" panose="020F0704030504030204" pitchFamily="34" charset="0"/>
              </a:defRPr>
            </a:lvl4pPr>
            <a:lvl5pPr>
              <a:defRPr>
                <a:latin typeface="Arial Rounded MT Bold" panose="020F07040305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0216807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EC9B0BE-9E87-408E-BE07-3C11D8827F5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11203" b="15599"/>
          <a:stretch/>
        </p:blipFill>
        <p:spPr>
          <a:xfrm>
            <a:off x="2955963" y="179404"/>
            <a:ext cx="3666363" cy="2012786"/>
          </a:xfrm>
          <a:prstGeom prst="rect">
            <a:avLst/>
          </a:prstGeom>
        </p:spPr>
      </p:pic>
      <p:sp>
        <p:nvSpPr>
          <p:cNvPr id="10" name="Rectangle: Rounded Corners 9">
            <a:extLst>
              <a:ext uri="{FF2B5EF4-FFF2-40B4-BE49-F238E27FC236}">
                <a16:creationId xmlns:a16="http://schemas.microsoft.com/office/drawing/2014/main" id="{2A41AD9C-BA5D-45A5-8485-A0FE5FC0806D}"/>
              </a:ext>
            </a:extLst>
          </p:cNvPr>
          <p:cNvSpPr/>
          <p:nvPr userDrawn="1"/>
        </p:nvSpPr>
        <p:spPr>
          <a:xfrm>
            <a:off x="4309371" y="5931262"/>
            <a:ext cx="1200808" cy="790214"/>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pic>
        <p:nvPicPr>
          <p:cNvPr id="11" name="Picture 4" descr="C:\Users\ecalhoun@gfo.ca\AppData\Local\Microsoft\Windows\Temporary Internet Files\Content.Outlook\DJ5WIKHZ\GIEG logo - color.jpg">
            <a:extLst>
              <a:ext uri="{FF2B5EF4-FFF2-40B4-BE49-F238E27FC236}">
                <a16:creationId xmlns:a16="http://schemas.microsoft.com/office/drawing/2014/main" id="{22605C6C-7CC5-4A78-9B96-68E0F56DF97F}"/>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4428527" y="6021848"/>
            <a:ext cx="1003593" cy="656748"/>
          </a:xfrm>
          <a:prstGeom prst="rect">
            <a:avLst/>
          </a:prstGeom>
          <a:ln>
            <a:noFill/>
          </a:ln>
          <a:effectLst/>
          <a:extLst>
            <a:ext uri="{909E8E84-426E-40DD-AFC4-6F175D3DCCD1}">
              <a14:hiddenFill xmlns:a14="http://schemas.microsoft.com/office/drawing/2010/main">
                <a:solidFill>
                  <a:srgbClr val="FFFFFF"/>
                </a:solidFill>
              </a14:hiddenFill>
            </a:ext>
          </a:extLst>
        </p:spPr>
      </p:pic>
      <p:sp>
        <p:nvSpPr>
          <p:cNvPr id="12" name="Rectangle: Rounded Corners 11">
            <a:extLst>
              <a:ext uri="{FF2B5EF4-FFF2-40B4-BE49-F238E27FC236}">
                <a16:creationId xmlns:a16="http://schemas.microsoft.com/office/drawing/2014/main" id="{785B340A-6313-4F32-B417-2FF3F44C1740}"/>
              </a:ext>
            </a:extLst>
          </p:cNvPr>
          <p:cNvSpPr/>
          <p:nvPr userDrawn="1"/>
        </p:nvSpPr>
        <p:spPr>
          <a:xfrm>
            <a:off x="628650" y="2371121"/>
            <a:ext cx="7877274" cy="3403077"/>
          </a:xfrm>
          <a:prstGeom prst="roundRect">
            <a:avLst/>
          </a:prstGeom>
          <a:solidFill>
            <a:schemeClr val="bg1"/>
          </a:solid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3" name="Content Placeholder 2">
            <a:extLst>
              <a:ext uri="{FF2B5EF4-FFF2-40B4-BE49-F238E27FC236}">
                <a16:creationId xmlns:a16="http://schemas.microsoft.com/office/drawing/2014/main" id="{05DEE7D2-65AD-4AEE-B416-A26C2EAC3F7E}"/>
              </a:ext>
            </a:extLst>
          </p:cNvPr>
          <p:cNvSpPr>
            <a:spLocks noGrp="1"/>
          </p:cNvSpPr>
          <p:nvPr>
            <p:ph idx="1"/>
          </p:nvPr>
        </p:nvSpPr>
        <p:spPr>
          <a:xfrm>
            <a:off x="888575" y="3125445"/>
            <a:ext cx="7491854" cy="2596625"/>
          </a:xfrm>
        </p:spPr>
        <p:txBody>
          <a:bodyPr/>
          <a:lstStyle>
            <a:lvl1pPr>
              <a:defRPr sz="2400">
                <a:solidFill>
                  <a:schemeClr val="accent6"/>
                </a:solidFill>
                <a:latin typeface="Arial Rounded MT Bold" panose="020F0704030504030204" pitchFamily="34" charset="0"/>
              </a:defRPr>
            </a:lvl1pPr>
            <a:lvl2pPr>
              <a:defRPr sz="2000">
                <a:solidFill>
                  <a:schemeClr val="accent6"/>
                </a:solidFill>
                <a:latin typeface="Arial Rounded MT Bold" panose="020F0704030504030204" pitchFamily="34" charset="0"/>
              </a:defRPr>
            </a:lvl2pPr>
            <a:lvl3pPr>
              <a:defRPr sz="1800">
                <a:solidFill>
                  <a:schemeClr val="accent6"/>
                </a:solidFill>
                <a:latin typeface="Arial Rounded MT Bold" panose="020F0704030504030204" pitchFamily="34" charset="0"/>
              </a:defRPr>
            </a:lvl3pPr>
            <a:lvl4pPr>
              <a:defRPr sz="1600">
                <a:solidFill>
                  <a:schemeClr val="accent6"/>
                </a:solidFill>
                <a:latin typeface="Arial Rounded MT Bold" panose="020F0704030504030204" pitchFamily="34" charset="0"/>
              </a:defRPr>
            </a:lvl4pPr>
            <a:lvl5pPr>
              <a:defRPr sz="1600">
                <a:solidFill>
                  <a:schemeClr val="accent6"/>
                </a:solidFill>
                <a:latin typeface="Arial Rounded MT Bold" panose="020F07040305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Subtitle 3">
            <a:extLst>
              <a:ext uri="{FF2B5EF4-FFF2-40B4-BE49-F238E27FC236}">
                <a16:creationId xmlns:a16="http://schemas.microsoft.com/office/drawing/2014/main" id="{D2DE9F8A-6237-4EC7-9B79-CB9767625D6D}"/>
              </a:ext>
            </a:extLst>
          </p:cNvPr>
          <p:cNvSpPr txBox="1">
            <a:spLocks/>
          </p:cNvSpPr>
          <p:nvPr userDrawn="1"/>
        </p:nvSpPr>
        <p:spPr>
          <a:xfrm>
            <a:off x="888575" y="2512394"/>
            <a:ext cx="7626775" cy="61305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3200" b="1" kern="1200">
                <a:solidFill>
                  <a:schemeClr val="tx1"/>
                </a:solidFill>
                <a:latin typeface="Arial Rounded MT Bold" panose="020F0704030504030204" pitchFamily="34"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dirty="0">
                <a:solidFill>
                  <a:schemeClr val="accent6"/>
                </a:solidFill>
              </a:rPr>
              <a:t>What’s next?</a:t>
            </a:r>
            <a:endParaRPr lang="en-CA" dirty="0">
              <a:solidFill>
                <a:schemeClr val="accent6"/>
              </a:solidFill>
            </a:endParaRPr>
          </a:p>
        </p:txBody>
      </p:sp>
    </p:spTree>
    <p:extLst>
      <p:ext uri="{BB962C8B-B14F-4D97-AF65-F5344CB8AC3E}">
        <p14:creationId xmlns:p14="http://schemas.microsoft.com/office/powerpoint/2010/main" val="31841514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10" Type="http://schemas.openxmlformats.org/officeDocument/2006/relationships/image" Target="../media/image5.png"/><Relationship Id="rId4" Type="http://schemas.openxmlformats.org/officeDocument/2006/relationships/slideLayout" Target="../slideLayouts/slideLayout4.xml"/><Relationship Id="rId9"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BC88181-DF5C-45ED-A5AD-8C82628CF182}"/>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l="10729" r="10729"/>
          <a:stretch/>
        </p:blipFill>
        <p:spPr>
          <a:xfrm>
            <a:off x="-1" y="0"/>
            <a:ext cx="9144001" cy="6858000"/>
          </a:xfrm>
          <a:prstGeom prst="rect">
            <a:avLst/>
          </a:prstGeom>
        </p:spPr>
      </p:pic>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1" name="Picture 10" descr="Graphical user interface&#10;&#10;Description automatically generated">
            <a:extLst>
              <a:ext uri="{FF2B5EF4-FFF2-40B4-BE49-F238E27FC236}">
                <a16:creationId xmlns:a16="http://schemas.microsoft.com/office/drawing/2014/main" id="{9A530123-AE99-4467-BC86-7E4003B5DEB9}"/>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flipH="1">
            <a:off x="61062" y="4020009"/>
            <a:ext cx="1188720" cy="586949"/>
          </a:xfrm>
          <a:prstGeom prst="rect">
            <a:avLst/>
          </a:prstGeom>
        </p:spPr>
      </p:pic>
      <p:pic>
        <p:nvPicPr>
          <p:cNvPr id="13" name="Picture 12" descr="A picture containing toy&#10;&#10;Description automatically generated">
            <a:extLst>
              <a:ext uri="{FF2B5EF4-FFF2-40B4-BE49-F238E27FC236}">
                <a16:creationId xmlns:a16="http://schemas.microsoft.com/office/drawing/2014/main" id="{01F68696-CCB1-482F-AD45-D8CB3E14F88E}"/>
              </a:ext>
            </a:extLst>
          </p:cNvPr>
          <p:cNvPicPr>
            <a:picLocks noChangeAspect="1"/>
          </p:cNvPicPr>
          <p:nvPr userDrawn="1"/>
        </p:nvPicPr>
        <p:blipFill rotWithShape="1">
          <a:blip r:embed="rId8">
            <a:extLst>
              <a:ext uri="{28A0092B-C50C-407E-A947-70E740481C1C}">
                <a14:useLocalDpi xmlns:a14="http://schemas.microsoft.com/office/drawing/2010/main" val="0"/>
              </a:ext>
            </a:extLst>
          </a:blip>
          <a:srcRect t="66692" r="19334"/>
          <a:stretch/>
        </p:blipFill>
        <p:spPr>
          <a:xfrm rot="21388702">
            <a:off x="7994558" y="4234511"/>
            <a:ext cx="1124541" cy="408893"/>
          </a:xfrm>
          <a:prstGeom prst="rect">
            <a:avLst/>
          </a:prstGeom>
        </p:spPr>
      </p:pic>
      <p:pic>
        <p:nvPicPr>
          <p:cNvPr id="18" name="Picture 17" descr="Background pattern&#10;&#10;Description automatically generated">
            <a:extLst>
              <a:ext uri="{FF2B5EF4-FFF2-40B4-BE49-F238E27FC236}">
                <a16:creationId xmlns:a16="http://schemas.microsoft.com/office/drawing/2014/main" id="{3BE8D887-2E92-45A4-90FE-FF4BB38C1B7E}"/>
              </a:ext>
            </a:extLst>
          </p:cNvPr>
          <p:cNvPicPr>
            <a:picLocks noChangeAspect="1"/>
          </p:cNvPicPr>
          <p:nvPr userDrawn="1"/>
        </p:nvPicPr>
        <p:blipFill rotWithShape="1">
          <a:blip r:embed="rId9">
            <a:extLst>
              <a:ext uri="{28A0092B-C50C-407E-A947-70E740481C1C}">
                <a14:useLocalDpi xmlns:a14="http://schemas.microsoft.com/office/drawing/2010/main" val="0"/>
              </a:ext>
            </a:extLst>
          </a:blip>
          <a:srcRect l="82109" b="85244"/>
          <a:stretch/>
        </p:blipFill>
        <p:spPr>
          <a:xfrm>
            <a:off x="352765" y="1238720"/>
            <a:ext cx="392194" cy="331474"/>
          </a:xfrm>
          <a:prstGeom prst="rect">
            <a:avLst/>
          </a:prstGeom>
        </p:spPr>
      </p:pic>
      <p:pic>
        <p:nvPicPr>
          <p:cNvPr id="20" name="Picture 19" descr="Background pattern&#10;&#10;Description automatically generated">
            <a:extLst>
              <a:ext uri="{FF2B5EF4-FFF2-40B4-BE49-F238E27FC236}">
                <a16:creationId xmlns:a16="http://schemas.microsoft.com/office/drawing/2014/main" id="{16AFEC8E-0E08-4098-83CD-3FE02376194D}"/>
              </a:ext>
            </a:extLst>
          </p:cNvPr>
          <p:cNvPicPr>
            <a:picLocks noChangeAspect="1"/>
          </p:cNvPicPr>
          <p:nvPr userDrawn="1"/>
        </p:nvPicPr>
        <p:blipFill rotWithShape="1">
          <a:blip r:embed="rId9">
            <a:extLst>
              <a:ext uri="{28A0092B-C50C-407E-A947-70E740481C1C}">
                <a14:useLocalDpi xmlns:a14="http://schemas.microsoft.com/office/drawing/2010/main" val="0"/>
              </a:ext>
            </a:extLst>
          </a:blip>
          <a:srcRect l="28637" t="72424" r="43207" b="5621"/>
          <a:stretch/>
        </p:blipFill>
        <p:spPr>
          <a:xfrm flipH="1">
            <a:off x="27953" y="1448423"/>
            <a:ext cx="572743" cy="507494"/>
          </a:xfrm>
          <a:prstGeom prst="rect">
            <a:avLst/>
          </a:prstGeom>
        </p:spPr>
      </p:pic>
      <p:pic>
        <p:nvPicPr>
          <p:cNvPr id="14" name="Picture 13" descr="Background pattern&#10;&#10;Description automatically generated">
            <a:extLst>
              <a:ext uri="{FF2B5EF4-FFF2-40B4-BE49-F238E27FC236}">
                <a16:creationId xmlns:a16="http://schemas.microsoft.com/office/drawing/2014/main" id="{51F69743-F2E6-434D-82AB-8D2403B26399}"/>
              </a:ext>
            </a:extLst>
          </p:cNvPr>
          <p:cNvPicPr>
            <a:picLocks noChangeAspect="1"/>
          </p:cNvPicPr>
          <p:nvPr userDrawn="1"/>
        </p:nvPicPr>
        <p:blipFill rotWithShape="1">
          <a:blip r:embed="rId10">
            <a:extLst>
              <a:ext uri="{28A0092B-C50C-407E-A947-70E740481C1C}">
                <a14:useLocalDpi xmlns:a14="http://schemas.microsoft.com/office/drawing/2010/main" val="0"/>
              </a:ext>
            </a:extLst>
          </a:blip>
          <a:srcRect l="7464" t="25555" r="75545" b="55000"/>
          <a:stretch/>
        </p:blipFill>
        <p:spPr>
          <a:xfrm>
            <a:off x="8503083" y="3295014"/>
            <a:ext cx="366713" cy="349251"/>
          </a:xfrm>
          <a:prstGeom prst="rect">
            <a:avLst/>
          </a:prstGeom>
        </p:spPr>
      </p:pic>
      <p:pic>
        <p:nvPicPr>
          <p:cNvPr id="16" name="Picture 15" descr="Background pattern&#10;&#10;Description automatically generated">
            <a:extLst>
              <a:ext uri="{FF2B5EF4-FFF2-40B4-BE49-F238E27FC236}">
                <a16:creationId xmlns:a16="http://schemas.microsoft.com/office/drawing/2014/main" id="{95789B87-2D03-446C-8B94-2D96CC746CD8}"/>
              </a:ext>
            </a:extLst>
          </p:cNvPr>
          <p:cNvPicPr>
            <a:picLocks noChangeAspect="1"/>
          </p:cNvPicPr>
          <p:nvPr userDrawn="1"/>
        </p:nvPicPr>
        <p:blipFill rotWithShape="1">
          <a:blip r:embed="rId10">
            <a:extLst>
              <a:ext uri="{28A0092B-C50C-407E-A947-70E740481C1C}">
                <a14:useLocalDpi xmlns:a14="http://schemas.microsoft.com/office/drawing/2010/main" val="0"/>
              </a:ext>
            </a:extLst>
          </a:blip>
          <a:srcRect l="7464" t="25555" r="75545" b="55000"/>
          <a:stretch/>
        </p:blipFill>
        <p:spPr>
          <a:xfrm rot="319825">
            <a:off x="8635640" y="3044615"/>
            <a:ext cx="366713" cy="349251"/>
          </a:xfrm>
          <a:prstGeom prst="rect">
            <a:avLst/>
          </a:prstGeom>
        </p:spPr>
      </p:pic>
      <p:pic>
        <p:nvPicPr>
          <p:cNvPr id="17" name="Picture 16" descr="Background pattern&#10;&#10;Description automatically generated">
            <a:extLst>
              <a:ext uri="{FF2B5EF4-FFF2-40B4-BE49-F238E27FC236}">
                <a16:creationId xmlns:a16="http://schemas.microsoft.com/office/drawing/2014/main" id="{4E99BA1A-54F3-4F58-A326-5CBD25A8A7CB}"/>
              </a:ext>
            </a:extLst>
          </p:cNvPr>
          <p:cNvPicPr>
            <a:picLocks noChangeAspect="1"/>
          </p:cNvPicPr>
          <p:nvPr userDrawn="1"/>
        </p:nvPicPr>
        <p:blipFill rotWithShape="1">
          <a:blip r:embed="rId9">
            <a:extLst>
              <a:ext uri="{28A0092B-C50C-407E-A947-70E740481C1C}">
                <a14:useLocalDpi xmlns:a14="http://schemas.microsoft.com/office/drawing/2010/main" val="0"/>
              </a:ext>
            </a:extLst>
          </a:blip>
          <a:srcRect l="59829" t="31403" r="16737" b="48436"/>
          <a:stretch/>
        </p:blipFill>
        <p:spPr>
          <a:xfrm flipH="1">
            <a:off x="293991" y="304635"/>
            <a:ext cx="568339" cy="501015"/>
          </a:xfrm>
          <a:prstGeom prst="rect">
            <a:avLst/>
          </a:prstGeom>
        </p:spPr>
      </p:pic>
      <p:pic>
        <p:nvPicPr>
          <p:cNvPr id="15" name="Picture 14" descr="Background pattern&#10;&#10;Description automatically generated">
            <a:extLst>
              <a:ext uri="{FF2B5EF4-FFF2-40B4-BE49-F238E27FC236}">
                <a16:creationId xmlns:a16="http://schemas.microsoft.com/office/drawing/2014/main" id="{52EDC74B-B62C-4422-84AD-B3642C913791}"/>
              </a:ext>
            </a:extLst>
          </p:cNvPr>
          <p:cNvPicPr>
            <a:picLocks noChangeAspect="1"/>
          </p:cNvPicPr>
          <p:nvPr userDrawn="1"/>
        </p:nvPicPr>
        <p:blipFill rotWithShape="1">
          <a:blip r:embed="rId9">
            <a:extLst>
              <a:ext uri="{28A0092B-C50C-407E-A947-70E740481C1C}">
                <a14:useLocalDpi xmlns:a14="http://schemas.microsoft.com/office/drawing/2010/main" val="0"/>
              </a:ext>
            </a:extLst>
          </a:blip>
          <a:srcRect l="31337" t="14452" r="44574" b="67048"/>
          <a:stretch/>
        </p:blipFill>
        <p:spPr>
          <a:xfrm>
            <a:off x="2245" y="104238"/>
            <a:ext cx="584200" cy="459773"/>
          </a:xfrm>
          <a:prstGeom prst="rect">
            <a:avLst/>
          </a:prstGeom>
        </p:spPr>
      </p:pic>
    </p:spTree>
    <p:extLst>
      <p:ext uri="{BB962C8B-B14F-4D97-AF65-F5344CB8AC3E}">
        <p14:creationId xmlns:p14="http://schemas.microsoft.com/office/powerpoint/2010/main" val="266027449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xStyles>
    <p:titleStyle>
      <a:lvl1pPr algn="l" defTabSz="914400" rtl="0" eaLnBrk="1" latinLnBrk="0" hangingPunct="1">
        <a:lnSpc>
          <a:spcPct val="90000"/>
        </a:lnSpc>
        <a:spcBef>
          <a:spcPct val="0"/>
        </a:spcBef>
        <a:buNone/>
        <a:defRPr sz="4000" kern="1200">
          <a:solidFill>
            <a:schemeClr val="tx1"/>
          </a:solidFill>
          <a:latin typeface="Arial Rounded MT Bold" panose="020F070403050403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Rounded MT Bold" panose="020F070403050403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Rounded MT Bold" panose="020F0704030504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Rounded MT Bold" panose="020F070403050403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Rounded MT Bold" panose="020F0704030504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Rounded MT Bold" panose="020F0704030504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13.jpeg"/></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16.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video" Target="https://www.youtube.com/embed/eqsuV_EMkAQ?feature=oembed" TargetMode="External"/><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18647AE-EC0F-4FF6-8298-3F9A66EA4796}"/>
              </a:ext>
            </a:extLst>
          </p:cNvPr>
          <p:cNvSpPr>
            <a:spLocks noGrp="1"/>
          </p:cNvSpPr>
          <p:nvPr>
            <p:ph idx="1"/>
          </p:nvPr>
        </p:nvSpPr>
        <p:spPr/>
        <p:txBody>
          <a:bodyPr>
            <a:normAutofit fontScale="85000" lnSpcReduction="20000"/>
          </a:bodyPr>
          <a:lstStyle/>
          <a:p>
            <a:r>
              <a:rPr lang="en-US" dirty="0">
                <a:latin typeface="Lexend Deca Medium" pitchFamily="2" charset="77"/>
              </a:rPr>
              <a:t>Stage 5</a:t>
            </a:r>
          </a:p>
          <a:p>
            <a:r>
              <a:rPr lang="en-US" dirty="0">
                <a:latin typeface="Lexend Deca Medium" pitchFamily="2" charset="77"/>
              </a:rPr>
              <a:t>Lesson 2: Market Research</a:t>
            </a:r>
            <a:endParaRPr lang="en-CA" dirty="0">
              <a:latin typeface="Lexend Deca Medium" pitchFamily="2" charset="77"/>
            </a:endParaRPr>
          </a:p>
        </p:txBody>
      </p:sp>
      <p:sp>
        <p:nvSpPr>
          <p:cNvPr id="6" name="Rectangle 5">
            <a:extLst>
              <a:ext uri="{FF2B5EF4-FFF2-40B4-BE49-F238E27FC236}">
                <a16:creationId xmlns:a16="http://schemas.microsoft.com/office/drawing/2014/main" id="{9F73C966-0338-BB79-6B15-F09690233744}"/>
              </a:ext>
            </a:extLst>
          </p:cNvPr>
          <p:cNvSpPr/>
          <p:nvPr/>
        </p:nvSpPr>
        <p:spPr>
          <a:xfrm>
            <a:off x="0" y="6244885"/>
            <a:ext cx="9144000" cy="345440"/>
          </a:xfrm>
          <a:prstGeom prst="rect">
            <a:avLst/>
          </a:prstGeom>
          <a:solidFill>
            <a:srgbClr val="95492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x</a:t>
            </a:r>
          </a:p>
        </p:txBody>
      </p:sp>
      <p:sp>
        <p:nvSpPr>
          <p:cNvPr id="7" name="Content Placeholder 2">
            <a:extLst>
              <a:ext uri="{FF2B5EF4-FFF2-40B4-BE49-F238E27FC236}">
                <a16:creationId xmlns:a16="http://schemas.microsoft.com/office/drawing/2014/main" id="{6463798B-9153-48FC-18B4-47E171535C88}"/>
              </a:ext>
            </a:extLst>
          </p:cNvPr>
          <p:cNvSpPr txBox="1">
            <a:spLocks/>
          </p:cNvSpPr>
          <p:nvPr/>
        </p:nvSpPr>
        <p:spPr>
          <a:xfrm>
            <a:off x="685801" y="6032945"/>
            <a:ext cx="8175170" cy="62708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solidFill>
                <a:latin typeface="Arial Rounded MT Bold" panose="020F070403050403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Rounded MT Bold" panose="020F0704030504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Rounded MT Bold" panose="020F070403050403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Rounded MT Bold" panose="020F0704030504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Rounded MT Bold" panose="020F0704030504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CA" sz="1100" dirty="0">
              <a:solidFill>
                <a:srgbClr val="000000"/>
              </a:solidFill>
              <a:latin typeface="IIKLH K+ Arial MT"/>
            </a:endParaRPr>
          </a:p>
          <a:p>
            <a:r>
              <a:rPr lang="en-US" sz="1100" dirty="0">
                <a:solidFill>
                  <a:schemeClr val="bg1"/>
                </a:solidFill>
                <a:latin typeface="IIKLH K+ Arial MT"/>
              </a:rPr>
              <a:t>© The National Farmers’ Union of England and Wales - All rights reserved. These resources may be reproduced for educational use only.</a:t>
            </a:r>
            <a:endParaRPr lang="en-CA" sz="1050" dirty="0">
              <a:solidFill>
                <a:schemeClr val="bg1"/>
              </a:solidFill>
            </a:endParaRPr>
          </a:p>
          <a:p>
            <a:endParaRPr lang="en-CA" sz="1100" dirty="0"/>
          </a:p>
        </p:txBody>
      </p:sp>
    </p:spTree>
    <p:extLst>
      <p:ext uri="{BB962C8B-B14F-4D97-AF65-F5344CB8AC3E}">
        <p14:creationId xmlns:p14="http://schemas.microsoft.com/office/powerpoint/2010/main" val="17102094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6C6437F-35A0-A33D-B03E-BE38BAE3DD9D}"/>
              </a:ext>
            </a:extLst>
          </p:cNvPr>
          <p:cNvSpPr/>
          <p:nvPr/>
        </p:nvSpPr>
        <p:spPr>
          <a:xfrm>
            <a:off x="1" y="1"/>
            <a:ext cx="9144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1E500227-C2A1-4F77-8FB0-C9E958A9E575}"/>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662268" y="10"/>
            <a:ext cx="5481732" cy="3364982"/>
          </a:xfrm>
          <a:custGeom>
            <a:avLst/>
            <a:gdLst/>
            <a:ahLst/>
            <a:cxnLst/>
            <a:rect l="l" t="t" r="r" b="b"/>
            <a:pathLst>
              <a:path w="7308975" h="3364992">
                <a:moveTo>
                  <a:pt x="0" y="0"/>
                </a:moveTo>
                <a:lnTo>
                  <a:pt x="7308975" y="0"/>
                </a:lnTo>
                <a:lnTo>
                  <a:pt x="7308975" y="3364992"/>
                </a:lnTo>
                <a:lnTo>
                  <a:pt x="1210305" y="3364992"/>
                </a:lnTo>
                <a:lnTo>
                  <a:pt x="1192705" y="2943200"/>
                </a:lnTo>
                <a:cubicBezTo>
                  <a:pt x="1098874" y="1825108"/>
                  <a:pt x="684692" y="821621"/>
                  <a:pt x="62981" y="69271"/>
                </a:cubicBezTo>
                <a:close/>
              </a:path>
            </a:pathLst>
          </a:custGeom>
        </p:spPr>
      </p:pic>
      <p:pic>
        <p:nvPicPr>
          <p:cNvPr id="6" name="Picture Placeholder 5">
            <a:extLst>
              <a:ext uri="{FF2B5EF4-FFF2-40B4-BE49-F238E27FC236}">
                <a16:creationId xmlns:a16="http://schemas.microsoft.com/office/drawing/2014/main" id="{BC81E9E8-A606-4819-8B36-A0230D37B87B}"/>
              </a:ext>
            </a:extLst>
          </p:cNvPr>
          <p:cNvPicPr>
            <a:picLocks noGrp="1" noChangeAspect="1"/>
          </p:cNvPicPr>
          <p:nvPr>
            <p:ph type="pic" idx="13"/>
          </p:nvPr>
        </p:nvPicPr>
        <p:blipFill>
          <a:blip r:embed="rId4" cstate="screen">
            <a:extLst>
              <a:ext uri="{28A0092B-C50C-407E-A947-70E740481C1C}">
                <a14:useLocalDpi xmlns:a14="http://schemas.microsoft.com/office/drawing/2010/main"/>
              </a:ext>
            </a:extLst>
          </a:blip>
          <a:srcRect/>
          <a:stretch/>
        </p:blipFill>
        <p:spPr>
          <a:xfrm>
            <a:off x="3662268" y="3493008"/>
            <a:ext cx="5481732" cy="3364992"/>
          </a:xfrm>
          <a:custGeom>
            <a:avLst/>
            <a:gdLst/>
            <a:ahLst/>
            <a:cxnLst/>
            <a:rect l="l" t="t" r="r" b="b"/>
            <a:pathLst>
              <a:path w="7308975" h="3364992">
                <a:moveTo>
                  <a:pt x="1210305" y="0"/>
                </a:moveTo>
                <a:lnTo>
                  <a:pt x="7308975" y="0"/>
                </a:lnTo>
                <a:lnTo>
                  <a:pt x="7308975" y="3364992"/>
                </a:lnTo>
                <a:lnTo>
                  <a:pt x="0" y="3364992"/>
                </a:lnTo>
                <a:lnTo>
                  <a:pt x="62981" y="3295722"/>
                </a:lnTo>
                <a:cubicBezTo>
                  <a:pt x="684692" y="2543371"/>
                  <a:pt x="1098874" y="1539884"/>
                  <a:pt x="1192705" y="421793"/>
                </a:cubicBezTo>
                <a:close/>
              </a:path>
            </a:pathLst>
          </a:custGeom>
          <a:ln>
            <a:noFill/>
          </a:ln>
        </p:spPr>
      </p:pic>
      <p:sp>
        <p:nvSpPr>
          <p:cNvPr id="18" name="Rectangle: Rounded Corners 17">
            <a:extLst>
              <a:ext uri="{FF2B5EF4-FFF2-40B4-BE49-F238E27FC236}">
                <a16:creationId xmlns:a16="http://schemas.microsoft.com/office/drawing/2014/main" id="{24E9D7EA-FF6D-42D7-A99B-D14F7992B772}"/>
              </a:ext>
            </a:extLst>
          </p:cNvPr>
          <p:cNvSpPr/>
          <p:nvPr/>
        </p:nvSpPr>
        <p:spPr>
          <a:xfrm>
            <a:off x="250315" y="571350"/>
            <a:ext cx="5275842" cy="5937235"/>
          </a:xfrm>
          <a:prstGeom prst="roundRect">
            <a:avLst/>
          </a:prstGeom>
          <a:solidFill>
            <a:schemeClr val="bg1"/>
          </a:solid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 name="Content Placeholder 1">
            <a:extLst>
              <a:ext uri="{FF2B5EF4-FFF2-40B4-BE49-F238E27FC236}">
                <a16:creationId xmlns:a16="http://schemas.microsoft.com/office/drawing/2014/main" id="{668BC656-AE6B-4CE8-A02A-27EAD0DFF6C0}"/>
              </a:ext>
            </a:extLst>
          </p:cNvPr>
          <p:cNvSpPr>
            <a:spLocks noGrp="1"/>
          </p:cNvSpPr>
          <p:nvPr>
            <p:ph idx="4294967295"/>
          </p:nvPr>
        </p:nvSpPr>
        <p:spPr>
          <a:xfrm>
            <a:off x="661932" y="1795382"/>
            <a:ext cx="4323023" cy="4432276"/>
          </a:xfrm>
        </p:spPr>
        <p:txBody>
          <a:bodyPr vert="horz" lIns="91440" tIns="45720" rIns="91440" bIns="45720" rtlCol="0">
            <a:noAutofit/>
          </a:bodyPr>
          <a:lstStyle/>
          <a:p>
            <a:pPr marL="0" indent="0">
              <a:lnSpc>
                <a:spcPct val="100000"/>
              </a:lnSpc>
              <a:spcBef>
                <a:spcPts val="2400"/>
              </a:spcBef>
              <a:buNone/>
            </a:pPr>
            <a:r>
              <a:rPr lang="en-US" sz="1800" b="1" dirty="0">
                <a:latin typeface="Lexend Deca Light" pitchFamily="2" charset="77"/>
              </a:rPr>
              <a:t>Step 3: Prepare to ask </a:t>
            </a:r>
          </a:p>
          <a:p>
            <a:pPr>
              <a:lnSpc>
                <a:spcPct val="100000"/>
              </a:lnSpc>
              <a:spcBef>
                <a:spcPts val="2400"/>
              </a:spcBef>
            </a:pPr>
            <a:r>
              <a:rPr lang="en-US" sz="1800" dirty="0">
                <a:latin typeface="Lexend Deca Light" pitchFamily="2" charset="77"/>
              </a:rPr>
              <a:t>Write your research question on your worksheet.</a:t>
            </a:r>
          </a:p>
          <a:p>
            <a:pPr marL="0" indent="0">
              <a:lnSpc>
                <a:spcPct val="100000"/>
              </a:lnSpc>
              <a:spcBef>
                <a:spcPts val="2400"/>
              </a:spcBef>
              <a:buNone/>
            </a:pPr>
            <a:r>
              <a:rPr lang="en-US" sz="1800" b="1" dirty="0">
                <a:latin typeface="Lexend Deca Light" pitchFamily="2" charset="77"/>
              </a:rPr>
              <a:t>Step 4:  Ask and record</a:t>
            </a:r>
          </a:p>
          <a:p>
            <a:pPr>
              <a:lnSpc>
                <a:spcPct val="100000"/>
              </a:lnSpc>
              <a:spcBef>
                <a:spcPts val="2400"/>
              </a:spcBef>
            </a:pPr>
            <a:r>
              <a:rPr lang="en-US" sz="1800" dirty="0">
                <a:latin typeface="Lexend Deca Light" pitchFamily="2" charset="77"/>
              </a:rPr>
              <a:t>Ask as many students as possible and record your answer on your worksheet.</a:t>
            </a:r>
          </a:p>
          <a:p>
            <a:pPr marL="0" indent="0">
              <a:lnSpc>
                <a:spcPct val="100000"/>
              </a:lnSpc>
              <a:spcBef>
                <a:spcPts val="2400"/>
              </a:spcBef>
              <a:buNone/>
            </a:pPr>
            <a:r>
              <a:rPr lang="en-US" sz="1800" dirty="0">
                <a:latin typeface="Lexend Deca Light" pitchFamily="2" charset="77"/>
              </a:rPr>
              <a:t>Each time someone votes for a flavour, make a tally mark on your table. For the fifth tally mark, draw a line through your first four tally marks.</a:t>
            </a:r>
          </a:p>
        </p:txBody>
      </p:sp>
      <p:graphicFrame>
        <p:nvGraphicFramePr>
          <p:cNvPr id="4" name="Table 6">
            <a:extLst>
              <a:ext uri="{FF2B5EF4-FFF2-40B4-BE49-F238E27FC236}">
                <a16:creationId xmlns:a16="http://schemas.microsoft.com/office/drawing/2014/main" id="{26D42F35-C5B1-1917-12CA-C64CF6F495DF}"/>
              </a:ext>
            </a:extLst>
          </p:cNvPr>
          <p:cNvGraphicFramePr>
            <a:graphicFrameLocks noGrp="1"/>
          </p:cNvGraphicFramePr>
          <p:nvPr>
            <p:extLst>
              <p:ext uri="{D42A27DB-BD31-4B8C-83A1-F6EECF244321}">
                <p14:modId xmlns:p14="http://schemas.microsoft.com/office/powerpoint/2010/main" val="3515811633"/>
              </p:ext>
            </p:extLst>
          </p:nvPr>
        </p:nvGraphicFramePr>
        <p:xfrm>
          <a:off x="5177239" y="3970437"/>
          <a:ext cx="3652875" cy="2410134"/>
        </p:xfrm>
        <a:graphic>
          <a:graphicData uri="http://schemas.openxmlformats.org/drawingml/2006/table">
            <a:tbl>
              <a:tblPr firstRow="1" bandRow="1">
                <a:tableStyleId>{5DA37D80-6434-44D0-A028-1B22A696006F}</a:tableStyleId>
              </a:tblPr>
              <a:tblGrid>
                <a:gridCol w="2469481">
                  <a:extLst>
                    <a:ext uri="{9D8B030D-6E8A-4147-A177-3AD203B41FA5}">
                      <a16:colId xmlns:a16="http://schemas.microsoft.com/office/drawing/2014/main" val="2500625730"/>
                    </a:ext>
                  </a:extLst>
                </a:gridCol>
                <a:gridCol w="1183394">
                  <a:extLst>
                    <a:ext uri="{9D8B030D-6E8A-4147-A177-3AD203B41FA5}">
                      <a16:colId xmlns:a16="http://schemas.microsoft.com/office/drawing/2014/main" val="242098258"/>
                    </a:ext>
                  </a:extLst>
                </a:gridCol>
              </a:tblGrid>
              <a:tr h="489894">
                <a:tc>
                  <a:txBody>
                    <a:bodyPr/>
                    <a:lstStyle/>
                    <a:p>
                      <a:pPr algn="ctr"/>
                      <a:r>
                        <a:rPr lang="en-US" sz="1600" dirty="0">
                          <a:solidFill>
                            <a:schemeClr val="bg1"/>
                          </a:solidFill>
                          <a:latin typeface="Lexend Deca Medium" pitchFamily="2" charset="77"/>
                        </a:rPr>
                        <a:t>Granola bar flavour</a:t>
                      </a:r>
                      <a:endParaRPr lang="en-CA" sz="1600" dirty="0">
                        <a:solidFill>
                          <a:schemeClr val="bg1"/>
                        </a:solidFill>
                        <a:latin typeface="Lexend Deca Medium" pitchFamily="2" charset="77"/>
                      </a:endParaRPr>
                    </a:p>
                  </a:txBody>
                  <a:tcPr anchor="ctr">
                    <a:solidFill>
                      <a:srgbClr val="FF6600"/>
                    </a:solidFill>
                  </a:tcPr>
                </a:tc>
                <a:tc>
                  <a:txBody>
                    <a:bodyPr/>
                    <a:lstStyle/>
                    <a:p>
                      <a:pPr algn="ctr"/>
                      <a:r>
                        <a:rPr lang="en-US" sz="1600" dirty="0">
                          <a:solidFill>
                            <a:schemeClr val="bg1"/>
                          </a:solidFill>
                          <a:latin typeface="Lexend Deca Medium" pitchFamily="2" charset="77"/>
                        </a:rPr>
                        <a:t>Data</a:t>
                      </a:r>
                      <a:endParaRPr lang="en-CA" sz="1600" dirty="0">
                        <a:solidFill>
                          <a:schemeClr val="bg1"/>
                        </a:solidFill>
                        <a:latin typeface="Lexend Deca Medium" pitchFamily="2" charset="77"/>
                      </a:endParaRPr>
                    </a:p>
                  </a:txBody>
                  <a:tcPr anchor="ctr">
                    <a:solidFill>
                      <a:srgbClr val="FF6600"/>
                    </a:solidFill>
                  </a:tcPr>
                </a:tc>
                <a:extLst>
                  <a:ext uri="{0D108BD9-81ED-4DB2-BD59-A6C34878D82A}">
                    <a16:rowId xmlns:a16="http://schemas.microsoft.com/office/drawing/2014/main" val="2590305178"/>
                  </a:ext>
                </a:extLst>
              </a:tr>
              <a:tr h="638605">
                <a:tc>
                  <a:txBody>
                    <a:bodyPr/>
                    <a:lstStyle/>
                    <a:p>
                      <a:r>
                        <a:rPr lang="en-US" sz="1600" b="0" i="0" dirty="0">
                          <a:latin typeface="Lexend Deca Light" pitchFamily="2" charset="77"/>
                        </a:rPr>
                        <a:t>Lemon and Raisin</a:t>
                      </a:r>
                      <a:endParaRPr lang="en-CA" sz="1600" b="0" i="0" dirty="0">
                        <a:latin typeface="Lexend Deca Light" pitchFamily="2" charset="77"/>
                      </a:endParaRPr>
                    </a:p>
                  </a:txBody>
                  <a:tcPr>
                    <a:solidFill>
                      <a:schemeClr val="bg1"/>
                    </a:solidFill>
                  </a:tcPr>
                </a:tc>
                <a:tc>
                  <a:txBody>
                    <a:bodyPr/>
                    <a:lstStyle/>
                    <a:p>
                      <a:pPr algn="ctr"/>
                      <a:r>
                        <a:rPr lang="en-US" sz="3600" dirty="0">
                          <a:latin typeface="Verveine" panose="02010506020202020203" pitchFamily="2" charset="0"/>
                        </a:rPr>
                        <a:t>I</a:t>
                      </a:r>
                      <a:endParaRPr lang="en-CA" sz="3600" dirty="0">
                        <a:latin typeface="Verveine" panose="02010506020202020203" pitchFamily="2" charset="0"/>
                      </a:endParaRPr>
                    </a:p>
                  </a:txBody>
                  <a:tcPr>
                    <a:solidFill>
                      <a:schemeClr val="bg1"/>
                    </a:solidFill>
                  </a:tcPr>
                </a:tc>
                <a:extLst>
                  <a:ext uri="{0D108BD9-81ED-4DB2-BD59-A6C34878D82A}">
                    <a16:rowId xmlns:a16="http://schemas.microsoft.com/office/drawing/2014/main" val="879676470"/>
                  </a:ext>
                </a:extLst>
              </a:tr>
              <a:tr h="638605">
                <a:tc>
                  <a:txBody>
                    <a:bodyPr/>
                    <a:lstStyle/>
                    <a:p>
                      <a:pPr marL="0" algn="l" defTabSz="914400" rtl="0" eaLnBrk="1" latinLnBrk="0" hangingPunct="1"/>
                      <a:r>
                        <a:rPr lang="en-US" sz="1600" b="0" i="0" kern="1200" dirty="0">
                          <a:solidFill>
                            <a:schemeClr val="tx1"/>
                          </a:solidFill>
                          <a:latin typeface="Lexend Deca Light" pitchFamily="2" charset="77"/>
                          <a:ea typeface="+mn-ea"/>
                          <a:cs typeface="+mn-cs"/>
                        </a:rPr>
                        <a:t>Cranberry and Orange</a:t>
                      </a:r>
                      <a:endParaRPr lang="en-CA" sz="1600" b="0" i="0" kern="1200" dirty="0">
                        <a:solidFill>
                          <a:schemeClr val="tx1"/>
                        </a:solidFill>
                        <a:latin typeface="Lexend Deca Light" pitchFamily="2" charset="77"/>
                        <a:ea typeface="+mn-ea"/>
                        <a:cs typeface="+mn-cs"/>
                      </a:endParaRP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600" dirty="0">
                          <a:latin typeface="Verveine" panose="02010506020202020203" pitchFamily="2" charset="0"/>
                        </a:rPr>
                        <a:t>II</a:t>
                      </a:r>
                      <a:endParaRPr lang="en-CA" sz="3600" dirty="0">
                        <a:latin typeface="Verveine" panose="02010506020202020203" pitchFamily="2" charset="0"/>
                      </a:endParaRPr>
                    </a:p>
                  </a:txBody>
                  <a:tcPr>
                    <a:solidFill>
                      <a:schemeClr val="bg1"/>
                    </a:solidFill>
                  </a:tcPr>
                </a:tc>
                <a:extLst>
                  <a:ext uri="{0D108BD9-81ED-4DB2-BD59-A6C34878D82A}">
                    <a16:rowId xmlns:a16="http://schemas.microsoft.com/office/drawing/2014/main" val="3290482194"/>
                  </a:ext>
                </a:extLst>
              </a:tr>
              <a:tr h="638605">
                <a:tc>
                  <a:txBody>
                    <a:bodyPr/>
                    <a:lstStyle/>
                    <a:p>
                      <a:pPr marL="0" algn="l" defTabSz="914400" rtl="0" eaLnBrk="1" latinLnBrk="0" hangingPunct="1"/>
                      <a:r>
                        <a:rPr lang="en-US" sz="1600" b="0" i="0" kern="1200" dirty="0">
                          <a:solidFill>
                            <a:schemeClr val="tx1"/>
                          </a:solidFill>
                          <a:latin typeface="Lexend Deca Light" pitchFamily="2" charset="77"/>
                          <a:ea typeface="+mn-ea"/>
                          <a:cs typeface="+mn-cs"/>
                        </a:rPr>
                        <a:t>Honey and Raisin</a:t>
                      </a:r>
                      <a:endParaRPr lang="en-CA" sz="1600" b="0" i="0" kern="1200" dirty="0">
                        <a:solidFill>
                          <a:schemeClr val="tx1"/>
                        </a:solidFill>
                        <a:latin typeface="Lexend Deca Light" pitchFamily="2" charset="77"/>
                        <a:ea typeface="+mn-ea"/>
                        <a:cs typeface="+mn-cs"/>
                      </a:endParaRP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600" dirty="0">
                          <a:latin typeface="Verveine" panose="02010506020202020203" pitchFamily="2" charset="0"/>
                        </a:rPr>
                        <a:t>IIII</a:t>
                      </a:r>
                      <a:endParaRPr lang="en-CA" sz="3600" dirty="0">
                        <a:latin typeface="Verveine" panose="02010506020202020203" pitchFamily="2" charset="0"/>
                      </a:endParaRPr>
                    </a:p>
                  </a:txBody>
                  <a:tcPr>
                    <a:solidFill>
                      <a:schemeClr val="bg1"/>
                    </a:solidFill>
                  </a:tcPr>
                </a:tc>
                <a:extLst>
                  <a:ext uri="{0D108BD9-81ED-4DB2-BD59-A6C34878D82A}">
                    <a16:rowId xmlns:a16="http://schemas.microsoft.com/office/drawing/2014/main" val="1962754109"/>
                  </a:ext>
                </a:extLst>
              </a:tr>
            </a:tbl>
          </a:graphicData>
        </a:graphic>
      </p:graphicFrame>
      <p:cxnSp>
        <p:nvCxnSpPr>
          <p:cNvPr id="7" name="Straight Connector 6">
            <a:extLst>
              <a:ext uri="{FF2B5EF4-FFF2-40B4-BE49-F238E27FC236}">
                <a16:creationId xmlns:a16="http://schemas.microsoft.com/office/drawing/2014/main" id="{25753402-15A3-BBEA-BCC5-0ECFEBA56C38}"/>
              </a:ext>
            </a:extLst>
          </p:cNvPr>
          <p:cNvCxnSpPr>
            <a:cxnSpLocks/>
          </p:cNvCxnSpPr>
          <p:nvPr/>
        </p:nvCxnSpPr>
        <p:spPr>
          <a:xfrm>
            <a:off x="7967873" y="6069764"/>
            <a:ext cx="47897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36130E84-C54F-764D-CAB1-287DCC3526F4}"/>
              </a:ext>
            </a:extLst>
          </p:cNvPr>
          <p:cNvCxnSpPr>
            <a:cxnSpLocks/>
          </p:cNvCxnSpPr>
          <p:nvPr/>
        </p:nvCxnSpPr>
        <p:spPr>
          <a:xfrm>
            <a:off x="661932" y="1643087"/>
            <a:ext cx="4479911" cy="0"/>
          </a:xfrm>
          <a:prstGeom prst="line">
            <a:avLst/>
          </a:prstGeom>
          <a:ln w="1905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sp>
        <p:nvSpPr>
          <p:cNvPr id="9" name="Title 3">
            <a:extLst>
              <a:ext uri="{FF2B5EF4-FFF2-40B4-BE49-F238E27FC236}">
                <a16:creationId xmlns:a16="http://schemas.microsoft.com/office/drawing/2014/main" id="{72F4C016-AACA-E98D-2C7E-19D87B36E6E6}"/>
              </a:ext>
            </a:extLst>
          </p:cNvPr>
          <p:cNvSpPr txBox="1">
            <a:spLocks/>
          </p:cNvSpPr>
          <p:nvPr/>
        </p:nvSpPr>
        <p:spPr>
          <a:xfrm>
            <a:off x="590333" y="894863"/>
            <a:ext cx="6162938" cy="78763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kern="1200">
                <a:solidFill>
                  <a:srgbClr val="FF6600"/>
                </a:solidFill>
                <a:latin typeface="Arial Rounded MT Bold" panose="020F0704030504030204" pitchFamily="34" charset="0"/>
                <a:ea typeface="+mj-ea"/>
                <a:cs typeface="+mj-cs"/>
              </a:defRPr>
            </a:lvl1pPr>
          </a:lstStyle>
          <a:p>
            <a:r>
              <a:rPr lang="en-US" sz="2400" dirty="0">
                <a:latin typeface="Lexend Deca Medium" pitchFamily="2" charset="77"/>
              </a:rPr>
              <a:t>Market Research: Instructions</a:t>
            </a:r>
          </a:p>
        </p:txBody>
      </p:sp>
    </p:spTree>
    <p:extLst>
      <p:ext uri="{BB962C8B-B14F-4D97-AF65-F5344CB8AC3E}">
        <p14:creationId xmlns:p14="http://schemas.microsoft.com/office/powerpoint/2010/main" val="36421213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survey form with a graphic&#10;&#10;Description automatically generated with medium confidence">
            <a:extLst>
              <a:ext uri="{FF2B5EF4-FFF2-40B4-BE49-F238E27FC236}">
                <a16:creationId xmlns:a16="http://schemas.microsoft.com/office/drawing/2014/main" id="{572737AC-B619-3CBD-A7C5-18DE01028CA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0653" y="1398725"/>
            <a:ext cx="3789563" cy="4547859"/>
          </a:xfrm>
          <a:prstGeom prst="rect">
            <a:avLst/>
          </a:prstGeom>
        </p:spPr>
        <p:style>
          <a:lnRef idx="2">
            <a:schemeClr val="dk1"/>
          </a:lnRef>
          <a:fillRef idx="1">
            <a:schemeClr val="lt1"/>
          </a:fillRef>
          <a:effectRef idx="0">
            <a:schemeClr val="dk1"/>
          </a:effectRef>
          <a:fontRef idx="minor">
            <a:schemeClr val="dk1"/>
          </a:fontRef>
        </p:style>
      </p:pic>
      <p:sp>
        <p:nvSpPr>
          <p:cNvPr id="3" name="Title 2">
            <a:extLst>
              <a:ext uri="{FF2B5EF4-FFF2-40B4-BE49-F238E27FC236}">
                <a16:creationId xmlns:a16="http://schemas.microsoft.com/office/drawing/2014/main" id="{B11AF381-03C8-FE47-519B-04BDE06A46DC}"/>
              </a:ext>
            </a:extLst>
          </p:cNvPr>
          <p:cNvSpPr>
            <a:spLocks noGrp="1"/>
          </p:cNvSpPr>
          <p:nvPr>
            <p:ph type="title"/>
          </p:nvPr>
        </p:nvSpPr>
        <p:spPr>
          <a:xfrm>
            <a:off x="1101839" y="685559"/>
            <a:ext cx="6290207" cy="778208"/>
          </a:xfrm>
        </p:spPr>
        <p:txBody>
          <a:bodyPr>
            <a:noAutofit/>
          </a:bodyPr>
          <a:lstStyle/>
          <a:p>
            <a:r>
              <a:rPr lang="en-US" sz="2400" dirty="0">
                <a:latin typeface="Lexend Deca Light" pitchFamily="2" charset="77"/>
              </a:rPr>
              <a:t>Flavour Profile Market Data Worksheet</a:t>
            </a:r>
          </a:p>
        </p:txBody>
      </p:sp>
      <p:sp>
        <p:nvSpPr>
          <p:cNvPr id="7" name="Oval 6">
            <a:extLst>
              <a:ext uri="{FF2B5EF4-FFF2-40B4-BE49-F238E27FC236}">
                <a16:creationId xmlns:a16="http://schemas.microsoft.com/office/drawing/2014/main" id="{DF5B6F04-F0C9-1472-B162-AD724C7114D1}"/>
              </a:ext>
            </a:extLst>
          </p:cNvPr>
          <p:cNvSpPr/>
          <p:nvPr/>
        </p:nvSpPr>
        <p:spPr>
          <a:xfrm>
            <a:off x="3575224" y="3223547"/>
            <a:ext cx="1427080" cy="1695450"/>
          </a:xfrm>
          <a:prstGeom prst="ellipse">
            <a:avLst/>
          </a:prstGeom>
          <a:noFill/>
          <a:ln w="38100">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Oval 7">
            <a:extLst>
              <a:ext uri="{FF2B5EF4-FFF2-40B4-BE49-F238E27FC236}">
                <a16:creationId xmlns:a16="http://schemas.microsoft.com/office/drawing/2014/main" id="{D3939AE8-0708-6E3A-BB49-522CFA02B176}"/>
              </a:ext>
            </a:extLst>
          </p:cNvPr>
          <p:cNvSpPr/>
          <p:nvPr/>
        </p:nvSpPr>
        <p:spPr>
          <a:xfrm>
            <a:off x="1059854" y="4629643"/>
            <a:ext cx="3364578" cy="1224382"/>
          </a:xfrm>
          <a:prstGeom prst="ellipse">
            <a:avLst/>
          </a:prstGeom>
          <a:noFill/>
          <a:ln w="38100">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Left Arrow 8">
            <a:extLst>
              <a:ext uri="{FF2B5EF4-FFF2-40B4-BE49-F238E27FC236}">
                <a16:creationId xmlns:a16="http://schemas.microsoft.com/office/drawing/2014/main" id="{8F738A07-BC5B-31CD-033E-C6DD698A9CCD}"/>
              </a:ext>
            </a:extLst>
          </p:cNvPr>
          <p:cNvSpPr/>
          <p:nvPr/>
        </p:nvSpPr>
        <p:spPr>
          <a:xfrm>
            <a:off x="4572000" y="4984809"/>
            <a:ext cx="898554" cy="474466"/>
          </a:xfrm>
          <a:prstGeom prst="leftArrow">
            <a:avLst/>
          </a:prstGeom>
          <a:solidFill>
            <a:srgbClr val="FF66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B8BC7D1B-2AFE-4792-27B7-4B78FBE64BBA}"/>
              </a:ext>
            </a:extLst>
          </p:cNvPr>
          <p:cNvSpPr txBox="1"/>
          <p:nvPr/>
        </p:nvSpPr>
        <p:spPr>
          <a:xfrm>
            <a:off x="5470554" y="4426226"/>
            <a:ext cx="2666281" cy="1631216"/>
          </a:xfrm>
          <a:prstGeom prst="rect">
            <a:avLst/>
          </a:prstGeom>
          <a:noFill/>
        </p:spPr>
        <p:txBody>
          <a:bodyPr wrap="square" rtlCol="0">
            <a:spAutoFit/>
          </a:bodyPr>
          <a:lstStyle/>
          <a:p>
            <a:r>
              <a:rPr lang="en-US" sz="2000" dirty="0">
                <a:latin typeface="Lexend Deca Light" pitchFamily="2" charset="77"/>
              </a:rPr>
              <a:t>Once you have collected your data, analyze it.  Then write down what you have learned.</a:t>
            </a:r>
          </a:p>
        </p:txBody>
      </p:sp>
      <p:sp>
        <p:nvSpPr>
          <p:cNvPr id="11" name="Left Arrow 10">
            <a:extLst>
              <a:ext uri="{FF2B5EF4-FFF2-40B4-BE49-F238E27FC236}">
                <a16:creationId xmlns:a16="http://schemas.microsoft.com/office/drawing/2014/main" id="{7812CD67-796B-A044-398F-5401AEAF4B59}"/>
              </a:ext>
            </a:extLst>
          </p:cNvPr>
          <p:cNvSpPr/>
          <p:nvPr/>
        </p:nvSpPr>
        <p:spPr>
          <a:xfrm>
            <a:off x="5118129" y="3833316"/>
            <a:ext cx="704850" cy="474466"/>
          </a:xfrm>
          <a:prstGeom prst="leftArrow">
            <a:avLst/>
          </a:prstGeom>
          <a:solidFill>
            <a:srgbClr val="FF66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Box 11">
            <a:extLst>
              <a:ext uri="{FF2B5EF4-FFF2-40B4-BE49-F238E27FC236}">
                <a16:creationId xmlns:a16="http://schemas.microsoft.com/office/drawing/2014/main" id="{D098C398-D546-3683-70E8-DE1F55BC17C2}"/>
              </a:ext>
            </a:extLst>
          </p:cNvPr>
          <p:cNvSpPr txBox="1"/>
          <p:nvPr/>
        </p:nvSpPr>
        <p:spPr>
          <a:xfrm>
            <a:off x="5925136" y="2984343"/>
            <a:ext cx="2502875" cy="1323439"/>
          </a:xfrm>
          <a:prstGeom prst="rect">
            <a:avLst/>
          </a:prstGeom>
          <a:noFill/>
        </p:spPr>
        <p:txBody>
          <a:bodyPr wrap="square" rtlCol="0">
            <a:spAutoFit/>
          </a:bodyPr>
          <a:lstStyle/>
          <a:p>
            <a:r>
              <a:rPr lang="en-US" sz="2000" dirty="0">
                <a:latin typeface="Lexend Deca Light" pitchFamily="2" charset="77"/>
              </a:rPr>
              <a:t>Add up your tally data to help you can make some conclusions.</a:t>
            </a:r>
          </a:p>
        </p:txBody>
      </p:sp>
    </p:spTree>
    <p:extLst>
      <p:ext uri="{BB962C8B-B14F-4D97-AF65-F5344CB8AC3E}">
        <p14:creationId xmlns:p14="http://schemas.microsoft.com/office/powerpoint/2010/main" val="14760310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02E4D6-6FFB-7B0A-ADA4-0D7509AB91E0}"/>
              </a:ext>
            </a:extLst>
          </p:cNvPr>
          <p:cNvSpPr>
            <a:spLocks noGrp="1"/>
          </p:cNvSpPr>
          <p:nvPr>
            <p:ph type="title"/>
          </p:nvPr>
        </p:nvSpPr>
        <p:spPr>
          <a:xfrm>
            <a:off x="1000639" y="791139"/>
            <a:ext cx="5938887" cy="778208"/>
          </a:xfrm>
        </p:spPr>
        <p:txBody>
          <a:bodyPr>
            <a:normAutofit/>
          </a:bodyPr>
          <a:lstStyle/>
          <a:p>
            <a:r>
              <a:rPr lang="en-US" dirty="0">
                <a:latin typeface="Lexend Deca Medium" pitchFamily="2" charset="77"/>
              </a:rPr>
              <a:t>Bonus! Drawing a Pictograph</a:t>
            </a:r>
            <a:endParaRPr lang="en-CA" dirty="0">
              <a:latin typeface="Lexend Deca Medium" pitchFamily="2" charset="77"/>
            </a:endParaRPr>
          </a:p>
        </p:txBody>
      </p:sp>
      <p:sp>
        <p:nvSpPr>
          <p:cNvPr id="3" name="Content Placeholder 2">
            <a:extLst>
              <a:ext uri="{FF2B5EF4-FFF2-40B4-BE49-F238E27FC236}">
                <a16:creationId xmlns:a16="http://schemas.microsoft.com/office/drawing/2014/main" id="{82198E6D-B6EF-4F6B-F05F-64E53C4AD9B0}"/>
              </a:ext>
            </a:extLst>
          </p:cNvPr>
          <p:cNvSpPr>
            <a:spLocks noGrp="1"/>
          </p:cNvSpPr>
          <p:nvPr>
            <p:ph idx="1"/>
          </p:nvPr>
        </p:nvSpPr>
        <p:spPr>
          <a:xfrm>
            <a:off x="1081054" y="1807561"/>
            <a:ext cx="6981892" cy="4736554"/>
          </a:xfrm>
        </p:spPr>
        <p:txBody>
          <a:bodyPr>
            <a:normAutofit/>
          </a:bodyPr>
          <a:lstStyle/>
          <a:p>
            <a:r>
              <a:rPr lang="en-US" sz="2000" dirty="0">
                <a:latin typeface="Lexend Deca Light" pitchFamily="2" charset="77"/>
              </a:rPr>
              <a:t>Draw a table with two columns, one for your flavours, one for how many votes each got.  </a:t>
            </a:r>
          </a:p>
          <a:p>
            <a:r>
              <a:rPr lang="en-US" sz="2000" dirty="0">
                <a:latin typeface="Lexend Deca Light" pitchFamily="2" charset="77"/>
              </a:rPr>
              <a:t>Draw one symbol for every two people who voted for each flavour. </a:t>
            </a:r>
          </a:p>
          <a:p>
            <a:r>
              <a:rPr lang="en-US" sz="2000" dirty="0">
                <a:latin typeface="Lexend Deca Light" pitchFamily="2" charset="77"/>
              </a:rPr>
              <a:t>Add a key. </a:t>
            </a:r>
          </a:p>
          <a:p>
            <a:r>
              <a:rPr lang="en-US" sz="2000" dirty="0">
                <a:latin typeface="Lexend Deca Light" pitchFamily="2" charset="77"/>
              </a:rPr>
              <a:t>How can we show an odd number of votes?</a:t>
            </a:r>
          </a:p>
          <a:p>
            <a:r>
              <a:rPr lang="en-US" sz="2000" dirty="0">
                <a:latin typeface="Lexend Deca Light" pitchFamily="2" charset="77"/>
              </a:rPr>
              <a:t>How many people voted for each flavour? </a:t>
            </a:r>
            <a:endParaRPr lang="en-CA" sz="2000" dirty="0">
              <a:latin typeface="Lexend Deca Light" pitchFamily="2" charset="77"/>
            </a:endParaRPr>
          </a:p>
        </p:txBody>
      </p:sp>
      <p:graphicFrame>
        <p:nvGraphicFramePr>
          <p:cNvPr id="5" name="Table 6">
            <a:extLst>
              <a:ext uri="{FF2B5EF4-FFF2-40B4-BE49-F238E27FC236}">
                <a16:creationId xmlns:a16="http://schemas.microsoft.com/office/drawing/2014/main" id="{88C17D90-3357-5B7E-5C7C-A6C7CA2EA8ED}"/>
              </a:ext>
            </a:extLst>
          </p:cNvPr>
          <p:cNvGraphicFramePr>
            <a:graphicFrameLocks noGrp="1"/>
          </p:cNvGraphicFramePr>
          <p:nvPr>
            <p:extLst>
              <p:ext uri="{D42A27DB-BD31-4B8C-83A1-F6EECF244321}">
                <p14:modId xmlns:p14="http://schemas.microsoft.com/office/powerpoint/2010/main" val="373425868"/>
              </p:ext>
            </p:extLst>
          </p:nvPr>
        </p:nvGraphicFramePr>
        <p:xfrm>
          <a:off x="1604982" y="4487170"/>
          <a:ext cx="5450014" cy="1469940"/>
        </p:xfrm>
        <a:graphic>
          <a:graphicData uri="http://schemas.openxmlformats.org/drawingml/2006/table">
            <a:tbl>
              <a:tblPr firstRow="1" bandRow="1">
                <a:tableStyleId>{5DA37D80-6434-44D0-A028-1B22A696006F}</a:tableStyleId>
              </a:tblPr>
              <a:tblGrid>
                <a:gridCol w="2421063">
                  <a:extLst>
                    <a:ext uri="{9D8B030D-6E8A-4147-A177-3AD203B41FA5}">
                      <a16:colId xmlns:a16="http://schemas.microsoft.com/office/drawing/2014/main" val="2500625730"/>
                    </a:ext>
                  </a:extLst>
                </a:gridCol>
                <a:gridCol w="3028951">
                  <a:extLst>
                    <a:ext uri="{9D8B030D-6E8A-4147-A177-3AD203B41FA5}">
                      <a16:colId xmlns:a16="http://schemas.microsoft.com/office/drawing/2014/main" val="242098258"/>
                    </a:ext>
                  </a:extLst>
                </a:gridCol>
              </a:tblGrid>
              <a:tr h="367494">
                <a:tc>
                  <a:txBody>
                    <a:bodyPr/>
                    <a:lstStyle/>
                    <a:p>
                      <a:pPr algn="ctr"/>
                      <a:r>
                        <a:rPr lang="en-US" sz="1600" b="0" dirty="0">
                          <a:solidFill>
                            <a:schemeClr val="bg1"/>
                          </a:solidFill>
                          <a:latin typeface="Lexend Deca Medium" pitchFamily="2" charset="77"/>
                        </a:rPr>
                        <a:t>Granola bar flavour</a:t>
                      </a:r>
                      <a:endParaRPr lang="en-CA" sz="1600" b="0" dirty="0">
                        <a:solidFill>
                          <a:schemeClr val="bg1"/>
                        </a:solidFill>
                        <a:latin typeface="Lexend Deca Medium" pitchFamily="2" charset="77"/>
                      </a:endParaRPr>
                    </a:p>
                  </a:txBody>
                  <a:tcPr anchor="ctr">
                    <a:solidFill>
                      <a:srgbClr val="FF6600"/>
                    </a:solidFill>
                  </a:tcPr>
                </a:tc>
                <a:tc>
                  <a:txBody>
                    <a:bodyPr/>
                    <a:lstStyle/>
                    <a:p>
                      <a:pPr algn="ctr"/>
                      <a:r>
                        <a:rPr lang="en-US" sz="1600" b="0" dirty="0">
                          <a:solidFill>
                            <a:schemeClr val="bg1"/>
                          </a:solidFill>
                          <a:latin typeface="Lexend Deca Medium" pitchFamily="2" charset="77"/>
                        </a:rPr>
                        <a:t>Number of Votes</a:t>
                      </a:r>
                      <a:endParaRPr lang="en-CA" sz="1600" b="0" dirty="0">
                        <a:solidFill>
                          <a:schemeClr val="bg1"/>
                        </a:solidFill>
                        <a:latin typeface="Lexend Deca Medium" pitchFamily="2" charset="77"/>
                      </a:endParaRPr>
                    </a:p>
                  </a:txBody>
                  <a:tcPr anchor="ctr">
                    <a:solidFill>
                      <a:srgbClr val="FF6600"/>
                    </a:solidFill>
                  </a:tcPr>
                </a:tc>
                <a:extLst>
                  <a:ext uri="{0D108BD9-81ED-4DB2-BD59-A6C34878D82A}">
                    <a16:rowId xmlns:a16="http://schemas.microsoft.com/office/drawing/2014/main" val="2590305178"/>
                  </a:ext>
                </a:extLst>
              </a:tr>
              <a:tr h="0">
                <a:tc>
                  <a:txBody>
                    <a:bodyPr/>
                    <a:lstStyle/>
                    <a:p>
                      <a:r>
                        <a:rPr lang="en-US" sz="1600" dirty="0">
                          <a:latin typeface="Lexend Deca Medium" pitchFamily="2" charset="77"/>
                        </a:rPr>
                        <a:t>Lemon and Raisin</a:t>
                      </a:r>
                      <a:endParaRPr lang="en-CA" sz="1600" dirty="0">
                        <a:latin typeface="Lexend Deca Medium" pitchFamily="2" charset="77"/>
                      </a:endParaRPr>
                    </a:p>
                  </a:txBody>
                  <a:tcPr>
                    <a:solidFill>
                      <a:schemeClr val="bg1"/>
                    </a:solidFill>
                  </a:tcPr>
                </a:tc>
                <a:tc>
                  <a:txBody>
                    <a:bodyPr/>
                    <a:lstStyle/>
                    <a:p>
                      <a:pPr algn="ctr"/>
                      <a:endParaRPr lang="en-CA" sz="1800" dirty="0">
                        <a:latin typeface="Verveine" panose="02010506020202020203" pitchFamily="2" charset="0"/>
                      </a:endParaRPr>
                    </a:p>
                  </a:txBody>
                  <a:tcPr>
                    <a:solidFill>
                      <a:schemeClr val="bg1"/>
                    </a:solidFill>
                  </a:tcPr>
                </a:tc>
                <a:extLst>
                  <a:ext uri="{0D108BD9-81ED-4DB2-BD59-A6C34878D82A}">
                    <a16:rowId xmlns:a16="http://schemas.microsoft.com/office/drawing/2014/main" val="879676470"/>
                  </a:ext>
                </a:extLst>
              </a:tr>
              <a:tr h="368343">
                <a:tc>
                  <a:txBody>
                    <a:bodyPr/>
                    <a:lstStyle/>
                    <a:p>
                      <a:r>
                        <a:rPr lang="en-US" sz="1600" dirty="0">
                          <a:latin typeface="Lexend Deca Medium" pitchFamily="2" charset="77"/>
                        </a:rPr>
                        <a:t>Cranberry and Orange</a:t>
                      </a:r>
                      <a:endParaRPr lang="en-CA" sz="1600" dirty="0">
                        <a:latin typeface="Lexend Deca Medium" pitchFamily="2" charset="77"/>
                      </a:endParaRP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CA" sz="1800" dirty="0">
                        <a:latin typeface="Verveine" panose="02010506020202020203" pitchFamily="2" charset="0"/>
                      </a:endParaRPr>
                    </a:p>
                  </a:txBody>
                  <a:tcPr>
                    <a:solidFill>
                      <a:schemeClr val="bg1"/>
                    </a:solidFill>
                  </a:tcPr>
                </a:tc>
                <a:extLst>
                  <a:ext uri="{0D108BD9-81ED-4DB2-BD59-A6C34878D82A}">
                    <a16:rowId xmlns:a16="http://schemas.microsoft.com/office/drawing/2014/main" val="3290482194"/>
                  </a:ext>
                </a:extLst>
              </a:tr>
              <a:tr h="368343">
                <a:tc>
                  <a:txBody>
                    <a:bodyPr/>
                    <a:lstStyle/>
                    <a:p>
                      <a:r>
                        <a:rPr lang="en-US" sz="1600" dirty="0">
                          <a:latin typeface="Lexend Deca Medium" pitchFamily="2" charset="77"/>
                        </a:rPr>
                        <a:t>Honey and Raisin</a:t>
                      </a:r>
                      <a:endParaRPr lang="en-CA" sz="1600" dirty="0">
                        <a:latin typeface="Lexend Deca Medium" pitchFamily="2" charset="77"/>
                      </a:endParaRP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CA" sz="1800" dirty="0">
                        <a:latin typeface="Verveine" panose="02010506020202020203" pitchFamily="2" charset="0"/>
                      </a:endParaRPr>
                    </a:p>
                  </a:txBody>
                  <a:tcPr>
                    <a:solidFill>
                      <a:schemeClr val="bg1"/>
                    </a:solidFill>
                  </a:tcPr>
                </a:tc>
                <a:extLst>
                  <a:ext uri="{0D108BD9-81ED-4DB2-BD59-A6C34878D82A}">
                    <a16:rowId xmlns:a16="http://schemas.microsoft.com/office/drawing/2014/main" val="1962754109"/>
                  </a:ext>
                </a:extLst>
              </a:tr>
            </a:tbl>
          </a:graphicData>
        </a:graphic>
      </p:graphicFrame>
      <p:sp>
        <p:nvSpPr>
          <p:cNvPr id="6" name="Oval 5">
            <a:extLst>
              <a:ext uri="{FF2B5EF4-FFF2-40B4-BE49-F238E27FC236}">
                <a16:creationId xmlns:a16="http://schemas.microsoft.com/office/drawing/2014/main" id="{360EBD82-D4EC-AA04-138A-515A9562282D}"/>
              </a:ext>
            </a:extLst>
          </p:cNvPr>
          <p:cNvSpPr/>
          <p:nvPr/>
        </p:nvSpPr>
        <p:spPr>
          <a:xfrm>
            <a:off x="5072783" y="4934604"/>
            <a:ext cx="230002" cy="22152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Oval 6">
            <a:extLst>
              <a:ext uri="{FF2B5EF4-FFF2-40B4-BE49-F238E27FC236}">
                <a16:creationId xmlns:a16="http://schemas.microsoft.com/office/drawing/2014/main" id="{22DB4348-4C0A-A7FC-4D40-950B66E7C494}"/>
              </a:ext>
            </a:extLst>
          </p:cNvPr>
          <p:cNvSpPr/>
          <p:nvPr/>
        </p:nvSpPr>
        <p:spPr>
          <a:xfrm>
            <a:off x="5367657" y="4934604"/>
            <a:ext cx="230002" cy="22152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8" name="Oval 7">
            <a:extLst>
              <a:ext uri="{FF2B5EF4-FFF2-40B4-BE49-F238E27FC236}">
                <a16:creationId xmlns:a16="http://schemas.microsoft.com/office/drawing/2014/main" id="{1C842395-C976-1ECC-8B69-3DDDA647C17E}"/>
              </a:ext>
            </a:extLst>
          </p:cNvPr>
          <p:cNvSpPr/>
          <p:nvPr/>
        </p:nvSpPr>
        <p:spPr>
          <a:xfrm>
            <a:off x="5662531" y="4934603"/>
            <a:ext cx="230002" cy="22152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9" name="Oval 8">
            <a:extLst>
              <a:ext uri="{FF2B5EF4-FFF2-40B4-BE49-F238E27FC236}">
                <a16:creationId xmlns:a16="http://schemas.microsoft.com/office/drawing/2014/main" id="{94DC0734-6061-136F-EB23-B91315105A23}"/>
              </a:ext>
            </a:extLst>
          </p:cNvPr>
          <p:cNvSpPr/>
          <p:nvPr/>
        </p:nvSpPr>
        <p:spPr>
          <a:xfrm>
            <a:off x="5957405" y="4934603"/>
            <a:ext cx="230002" cy="22152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 name="Oval 9">
            <a:extLst>
              <a:ext uri="{FF2B5EF4-FFF2-40B4-BE49-F238E27FC236}">
                <a16:creationId xmlns:a16="http://schemas.microsoft.com/office/drawing/2014/main" id="{56D22986-3723-BB01-4BCB-6C244149C775}"/>
              </a:ext>
            </a:extLst>
          </p:cNvPr>
          <p:cNvSpPr/>
          <p:nvPr/>
        </p:nvSpPr>
        <p:spPr>
          <a:xfrm>
            <a:off x="5238584" y="5666124"/>
            <a:ext cx="230002" cy="22152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1" name="Oval 10">
            <a:extLst>
              <a:ext uri="{FF2B5EF4-FFF2-40B4-BE49-F238E27FC236}">
                <a16:creationId xmlns:a16="http://schemas.microsoft.com/office/drawing/2014/main" id="{648E55C9-13C2-1E49-838E-5BF2BBA5AB71}"/>
              </a:ext>
            </a:extLst>
          </p:cNvPr>
          <p:cNvSpPr/>
          <p:nvPr/>
        </p:nvSpPr>
        <p:spPr>
          <a:xfrm>
            <a:off x="5533458" y="5666124"/>
            <a:ext cx="230002" cy="22152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 name="Oval 11">
            <a:extLst>
              <a:ext uri="{FF2B5EF4-FFF2-40B4-BE49-F238E27FC236}">
                <a16:creationId xmlns:a16="http://schemas.microsoft.com/office/drawing/2014/main" id="{7E36A38E-B534-12D7-B51F-B756DE09841E}"/>
              </a:ext>
            </a:extLst>
          </p:cNvPr>
          <p:cNvSpPr/>
          <p:nvPr/>
        </p:nvSpPr>
        <p:spPr>
          <a:xfrm>
            <a:off x="5828332" y="5666123"/>
            <a:ext cx="230002" cy="22152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3" name="Oval 12">
            <a:extLst>
              <a:ext uri="{FF2B5EF4-FFF2-40B4-BE49-F238E27FC236}">
                <a16:creationId xmlns:a16="http://schemas.microsoft.com/office/drawing/2014/main" id="{230E07B5-3A2B-BB0B-C8D0-A1BA4C4E64A9}"/>
              </a:ext>
            </a:extLst>
          </p:cNvPr>
          <p:cNvSpPr/>
          <p:nvPr/>
        </p:nvSpPr>
        <p:spPr>
          <a:xfrm>
            <a:off x="5533458" y="5293975"/>
            <a:ext cx="230002" cy="22152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Oval 13">
            <a:extLst>
              <a:ext uri="{FF2B5EF4-FFF2-40B4-BE49-F238E27FC236}">
                <a16:creationId xmlns:a16="http://schemas.microsoft.com/office/drawing/2014/main" id="{7F6473B7-E6F6-7E05-492A-B0398F717B23}"/>
              </a:ext>
            </a:extLst>
          </p:cNvPr>
          <p:cNvSpPr/>
          <p:nvPr/>
        </p:nvSpPr>
        <p:spPr>
          <a:xfrm>
            <a:off x="7270830" y="5257699"/>
            <a:ext cx="230002" cy="22152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TextBox 14">
            <a:extLst>
              <a:ext uri="{FF2B5EF4-FFF2-40B4-BE49-F238E27FC236}">
                <a16:creationId xmlns:a16="http://schemas.microsoft.com/office/drawing/2014/main" id="{B66B07DB-388D-D32E-6ACD-8FB8680D401B}"/>
              </a:ext>
            </a:extLst>
          </p:cNvPr>
          <p:cNvSpPr txBox="1"/>
          <p:nvPr/>
        </p:nvSpPr>
        <p:spPr>
          <a:xfrm>
            <a:off x="7133584" y="4898974"/>
            <a:ext cx="827471" cy="646331"/>
          </a:xfrm>
          <a:prstGeom prst="rect">
            <a:avLst/>
          </a:prstGeom>
          <a:noFill/>
        </p:spPr>
        <p:txBody>
          <a:bodyPr wrap="none" rtlCol="0">
            <a:spAutoFit/>
          </a:bodyPr>
          <a:lstStyle/>
          <a:p>
            <a:r>
              <a:rPr lang="en-US" dirty="0">
                <a:latin typeface="Lexend Deca Medium" pitchFamily="2" charset="77"/>
              </a:rPr>
              <a:t>Key</a:t>
            </a:r>
          </a:p>
          <a:p>
            <a:r>
              <a:rPr lang="en-US" dirty="0">
                <a:latin typeface="Lexend Deca Medium" pitchFamily="2" charset="77"/>
              </a:rPr>
              <a:t>      =2</a:t>
            </a:r>
            <a:endParaRPr lang="en-CA" dirty="0">
              <a:latin typeface="Lexend Deca Medium" pitchFamily="2" charset="77"/>
            </a:endParaRPr>
          </a:p>
        </p:txBody>
      </p:sp>
    </p:spTree>
    <p:extLst>
      <p:ext uri="{BB962C8B-B14F-4D97-AF65-F5344CB8AC3E}">
        <p14:creationId xmlns:p14="http://schemas.microsoft.com/office/powerpoint/2010/main" val="5701529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231BF440-39FA-4087-84CC-2EEC0BBDAF2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1E500227-C2A1-4F77-8FB0-C9E958A9E575}"/>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662268" y="10"/>
            <a:ext cx="5481732" cy="3364982"/>
          </a:xfrm>
          <a:custGeom>
            <a:avLst/>
            <a:gdLst/>
            <a:ahLst/>
            <a:cxnLst/>
            <a:rect l="l" t="t" r="r" b="b"/>
            <a:pathLst>
              <a:path w="7308975" h="3364992">
                <a:moveTo>
                  <a:pt x="0" y="0"/>
                </a:moveTo>
                <a:lnTo>
                  <a:pt x="7308975" y="0"/>
                </a:lnTo>
                <a:lnTo>
                  <a:pt x="7308975" y="3364992"/>
                </a:lnTo>
                <a:lnTo>
                  <a:pt x="1210305" y="3364992"/>
                </a:lnTo>
                <a:lnTo>
                  <a:pt x="1192705" y="2943200"/>
                </a:lnTo>
                <a:cubicBezTo>
                  <a:pt x="1098874" y="1825108"/>
                  <a:pt x="684692" y="821621"/>
                  <a:pt x="62981" y="69271"/>
                </a:cubicBezTo>
                <a:close/>
              </a:path>
            </a:pathLst>
          </a:custGeom>
        </p:spPr>
      </p:pic>
      <p:pic>
        <p:nvPicPr>
          <p:cNvPr id="6" name="Picture Placeholder 5">
            <a:extLst>
              <a:ext uri="{FF2B5EF4-FFF2-40B4-BE49-F238E27FC236}">
                <a16:creationId xmlns:a16="http://schemas.microsoft.com/office/drawing/2014/main" id="{BC81E9E8-A606-4819-8B36-A0230D37B87B}"/>
              </a:ext>
            </a:extLst>
          </p:cNvPr>
          <p:cNvPicPr>
            <a:picLocks noGrp="1" noChangeAspect="1"/>
          </p:cNvPicPr>
          <p:nvPr>
            <p:ph type="pic" idx="13"/>
          </p:nvPr>
        </p:nvPicPr>
        <p:blipFill rotWithShape="1">
          <a:blip r:embed="rId4" cstate="screen">
            <a:extLst>
              <a:ext uri="{28A0092B-C50C-407E-A947-70E740481C1C}">
                <a14:useLocalDpi xmlns:a14="http://schemas.microsoft.com/office/drawing/2010/main"/>
              </a:ext>
            </a:extLst>
          </a:blip>
          <a:srcRect/>
          <a:stretch/>
        </p:blipFill>
        <p:spPr>
          <a:xfrm>
            <a:off x="3662268" y="3493008"/>
            <a:ext cx="5481732" cy="3364992"/>
          </a:xfrm>
          <a:custGeom>
            <a:avLst/>
            <a:gdLst/>
            <a:ahLst/>
            <a:cxnLst/>
            <a:rect l="l" t="t" r="r" b="b"/>
            <a:pathLst>
              <a:path w="7308975" h="3364992">
                <a:moveTo>
                  <a:pt x="1210305" y="0"/>
                </a:moveTo>
                <a:lnTo>
                  <a:pt x="7308975" y="0"/>
                </a:lnTo>
                <a:lnTo>
                  <a:pt x="7308975" y="3364992"/>
                </a:lnTo>
                <a:lnTo>
                  <a:pt x="0" y="3364992"/>
                </a:lnTo>
                <a:lnTo>
                  <a:pt x="62981" y="3295722"/>
                </a:lnTo>
                <a:cubicBezTo>
                  <a:pt x="684692" y="2543371"/>
                  <a:pt x="1098874" y="1539884"/>
                  <a:pt x="1192705" y="421793"/>
                </a:cubicBezTo>
                <a:close/>
              </a:path>
            </a:pathLst>
          </a:custGeom>
          <a:ln>
            <a:noFill/>
          </a:ln>
        </p:spPr>
      </p:pic>
      <p:sp useBgFill="1">
        <p:nvSpPr>
          <p:cNvPr id="15" name="Freeform: Shape 14">
            <a:extLst>
              <a:ext uri="{FF2B5EF4-FFF2-40B4-BE49-F238E27FC236}">
                <a16:creationId xmlns:a16="http://schemas.microsoft.com/office/drawing/2014/main" id="{F04E4CBA-303B-48BD-8451-C2701CB0EEB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72000" cy="6858000"/>
          </a:xfrm>
          <a:custGeom>
            <a:avLst/>
            <a:gdLst>
              <a:gd name="connsiteX0" fmla="*/ 0 w 6096001"/>
              <a:gd name="connsiteY0" fmla="*/ 0 h 6858000"/>
              <a:gd name="connsiteX1" fmla="*/ 4883024 w 6096001"/>
              <a:gd name="connsiteY1" fmla="*/ 0 h 6858000"/>
              <a:gd name="connsiteX2" fmla="*/ 4946006 w 6096001"/>
              <a:gd name="connsiteY2" fmla="*/ 69271 h 6858000"/>
              <a:gd name="connsiteX3" fmla="*/ 6096001 w 6096001"/>
              <a:gd name="connsiteY3" fmla="*/ 3429000 h 6858000"/>
              <a:gd name="connsiteX4" fmla="*/ 4946006 w 6096001"/>
              <a:gd name="connsiteY4" fmla="*/ 6788730 h 6858000"/>
              <a:gd name="connsiteX5" fmla="*/ 4883024 w 6096001"/>
              <a:gd name="connsiteY5" fmla="*/ 6858000 h 6858000"/>
              <a:gd name="connsiteX6" fmla="*/ 0 w 609600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6001" h="6858000">
                <a:moveTo>
                  <a:pt x="0" y="0"/>
                </a:moveTo>
                <a:lnTo>
                  <a:pt x="4883024" y="0"/>
                </a:lnTo>
                <a:lnTo>
                  <a:pt x="4946006" y="69271"/>
                </a:lnTo>
                <a:cubicBezTo>
                  <a:pt x="5656532" y="929100"/>
                  <a:pt x="6096001" y="2116944"/>
                  <a:pt x="6096001" y="3429000"/>
                </a:cubicBezTo>
                <a:cubicBezTo>
                  <a:pt x="6096001" y="4741056"/>
                  <a:pt x="5656532" y="5928900"/>
                  <a:pt x="4946006" y="6788730"/>
                </a:cubicBezTo>
                <a:lnTo>
                  <a:pt x="4883024" y="6858000"/>
                </a:lnTo>
                <a:lnTo>
                  <a:pt x="0" y="6858000"/>
                </a:lnTo>
                <a:close/>
              </a:path>
            </a:pathLst>
          </a:custGeom>
          <a:ln w="9525">
            <a:solidFill>
              <a:srgbClr val="EFEFEF"/>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useBgFill="1">
        <p:nvSpPr>
          <p:cNvPr id="17" name="Freeform: Shape 16">
            <a:extLst>
              <a:ext uri="{FF2B5EF4-FFF2-40B4-BE49-F238E27FC236}">
                <a16:creationId xmlns:a16="http://schemas.microsoft.com/office/drawing/2014/main" id="{F6CA58B3-AFCC-4A40-9882-50D5080879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65499" cy="6858000"/>
          </a:xfrm>
          <a:custGeom>
            <a:avLst/>
            <a:gdLst>
              <a:gd name="connsiteX0" fmla="*/ 0 w 6087332"/>
              <a:gd name="connsiteY0" fmla="*/ 0 h 6858000"/>
              <a:gd name="connsiteX1" fmla="*/ 4874355 w 6087332"/>
              <a:gd name="connsiteY1" fmla="*/ 0 h 6858000"/>
              <a:gd name="connsiteX2" fmla="*/ 4937337 w 6087332"/>
              <a:gd name="connsiteY2" fmla="*/ 69271 h 6858000"/>
              <a:gd name="connsiteX3" fmla="*/ 6087332 w 6087332"/>
              <a:gd name="connsiteY3" fmla="*/ 3429000 h 6858000"/>
              <a:gd name="connsiteX4" fmla="*/ 4937337 w 6087332"/>
              <a:gd name="connsiteY4" fmla="*/ 6788730 h 6858000"/>
              <a:gd name="connsiteX5" fmla="*/ 4874355 w 6087332"/>
              <a:gd name="connsiteY5" fmla="*/ 6858000 h 6858000"/>
              <a:gd name="connsiteX6" fmla="*/ 0 w 60873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87332" h="6858000">
                <a:moveTo>
                  <a:pt x="0" y="0"/>
                </a:moveTo>
                <a:lnTo>
                  <a:pt x="4874355" y="0"/>
                </a:lnTo>
                <a:lnTo>
                  <a:pt x="4937337" y="69271"/>
                </a:lnTo>
                <a:cubicBezTo>
                  <a:pt x="5647863" y="929100"/>
                  <a:pt x="6087332" y="2116944"/>
                  <a:pt x="6087332" y="3429000"/>
                </a:cubicBezTo>
                <a:cubicBezTo>
                  <a:pt x="6087332" y="4741056"/>
                  <a:pt x="5647863" y="5928900"/>
                  <a:pt x="4937337" y="6788730"/>
                </a:cubicBezTo>
                <a:lnTo>
                  <a:pt x="4874355" y="6858000"/>
                </a:lnTo>
                <a:lnTo>
                  <a:pt x="0" y="68580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Calibri" panose="020F0502020204030204"/>
            </a:endParaRPr>
          </a:p>
        </p:txBody>
      </p:sp>
      <p:sp>
        <p:nvSpPr>
          <p:cNvPr id="19" name="Rectangle 18">
            <a:extLst>
              <a:ext uri="{FF2B5EF4-FFF2-40B4-BE49-F238E27FC236}">
                <a16:creationId xmlns:a16="http://schemas.microsoft.com/office/drawing/2014/main" id="{75C56826-D4E5-42ED-8529-079651CB30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152144"/>
            <a:ext cx="96012" cy="6539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Calibri" panose="020F0502020204030204"/>
            </a:endParaRPr>
          </a:p>
        </p:txBody>
      </p:sp>
      <p:sp useBgFill="1">
        <p:nvSpPr>
          <p:cNvPr id="21" name="Rectangle 20">
            <a:extLst>
              <a:ext uri="{FF2B5EF4-FFF2-40B4-BE49-F238E27FC236}">
                <a16:creationId xmlns:a16="http://schemas.microsoft.com/office/drawing/2014/main" id="{82095FCE-EF05-4443-B97A-85DEE3A5CA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7158" y="2194560"/>
            <a:ext cx="3669030" cy="18288"/>
          </a:xfrm>
          <a:prstGeom prst="rect">
            <a:avLst/>
          </a:prstGeom>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3" name="Rectangle 22">
            <a:extLst>
              <a:ext uri="{FF2B5EF4-FFF2-40B4-BE49-F238E27FC236}">
                <a16:creationId xmlns:a16="http://schemas.microsoft.com/office/drawing/2014/main" id="{CA00AE6B-AA30-4CF8-BA6F-339B780AD7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7158" y="2194560"/>
            <a:ext cx="366903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Calibri" panose="020F0502020204030204"/>
            </a:endParaRPr>
          </a:p>
        </p:txBody>
      </p:sp>
      <p:sp>
        <p:nvSpPr>
          <p:cNvPr id="18" name="Rectangle: Rounded Corners 17">
            <a:extLst>
              <a:ext uri="{FF2B5EF4-FFF2-40B4-BE49-F238E27FC236}">
                <a16:creationId xmlns:a16="http://schemas.microsoft.com/office/drawing/2014/main" id="{24E9D7EA-FF6D-42D7-A99B-D14F7992B772}"/>
              </a:ext>
            </a:extLst>
          </p:cNvPr>
          <p:cNvSpPr/>
          <p:nvPr/>
        </p:nvSpPr>
        <p:spPr>
          <a:xfrm>
            <a:off x="250315" y="571350"/>
            <a:ext cx="4715223" cy="5743725"/>
          </a:xfrm>
          <a:prstGeom prst="roundRect">
            <a:avLst/>
          </a:prstGeom>
          <a:solidFill>
            <a:schemeClr val="bg1"/>
          </a:solid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cxnSp>
        <p:nvCxnSpPr>
          <p:cNvPr id="14" name="Straight Connector 13">
            <a:extLst>
              <a:ext uri="{FF2B5EF4-FFF2-40B4-BE49-F238E27FC236}">
                <a16:creationId xmlns:a16="http://schemas.microsoft.com/office/drawing/2014/main" id="{6E6A8F53-CFF7-41EC-8440-7763226F7A14}"/>
              </a:ext>
            </a:extLst>
          </p:cNvPr>
          <p:cNvCxnSpPr/>
          <p:nvPr/>
        </p:nvCxnSpPr>
        <p:spPr>
          <a:xfrm>
            <a:off x="688464" y="1912634"/>
            <a:ext cx="3188569" cy="0"/>
          </a:xfrm>
          <a:prstGeom prst="line">
            <a:avLst/>
          </a:prstGeom>
          <a:ln w="1905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sp>
        <p:nvSpPr>
          <p:cNvPr id="16" name="Title 3">
            <a:extLst>
              <a:ext uri="{FF2B5EF4-FFF2-40B4-BE49-F238E27FC236}">
                <a16:creationId xmlns:a16="http://schemas.microsoft.com/office/drawing/2014/main" id="{B6E1E382-F8E7-471D-8A63-E9E678A87D12}"/>
              </a:ext>
            </a:extLst>
          </p:cNvPr>
          <p:cNvSpPr txBox="1">
            <a:spLocks/>
          </p:cNvSpPr>
          <p:nvPr/>
        </p:nvSpPr>
        <p:spPr>
          <a:xfrm>
            <a:off x="532811" y="1013106"/>
            <a:ext cx="3872703" cy="78763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kern="1200">
                <a:solidFill>
                  <a:srgbClr val="FF6600"/>
                </a:solidFill>
                <a:latin typeface="Arial Rounded MT Bold" panose="020F0704030504030204" pitchFamily="34" charset="0"/>
                <a:ea typeface="+mj-ea"/>
                <a:cs typeface="+mj-cs"/>
              </a:defRPr>
            </a:lvl1pPr>
          </a:lstStyle>
          <a:p>
            <a:r>
              <a:rPr lang="en-US" sz="3000" dirty="0">
                <a:latin typeface="Lexend Deca Medium" pitchFamily="2" charset="77"/>
              </a:rPr>
              <a:t>Your Final Decision</a:t>
            </a:r>
          </a:p>
        </p:txBody>
      </p:sp>
      <p:sp>
        <p:nvSpPr>
          <p:cNvPr id="2" name="Content Placeholder 1">
            <a:extLst>
              <a:ext uri="{FF2B5EF4-FFF2-40B4-BE49-F238E27FC236}">
                <a16:creationId xmlns:a16="http://schemas.microsoft.com/office/drawing/2014/main" id="{668BC656-AE6B-4CE8-A02A-27EAD0DFF6C0}"/>
              </a:ext>
            </a:extLst>
          </p:cNvPr>
          <p:cNvSpPr>
            <a:spLocks noGrp="1"/>
          </p:cNvSpPr>
          <p:nvPr>
            <p:ph idx="4294967295"/>
          </p:nvPr>
        </p:nvSpPr>
        <p:spPr>
          <a:xfrm>
            <a:off x="532811" y="2085802"/>
            <a:ext cx="4235958" cy="4432276"/>
          </a:xfrm>
        </p:spPr>
        <p:txBody>
          <a:bodyPr vert="horz" lIns="91440" tIns="45720" rIns="91440" bIns="45720" rtlCol="0">
            <a:noAutofit/>
          </a:bodyPr>
          <a:lstStyle/>
          <a:p>
            <a:pPr>
              <a:lnSpc>
                <a:spcPct val="100000"/>
              </a:lnSpc>
              <a:spcBef>
                <a:spcPts val="2400"/>
              </a:spcBef>
            </a:pPr>
            <a:r>
              <a:rPr lang="en-US" sz="2000" dirty="0">
                <a:latin typeface="Lexend Deca Light" pitchFamily="2" charset="77"/>
              </a:rPr>
              <a:t>Discuss your results with your business group. Make a final decision about your granola bar.</a:t>
            </a:r>
          </a:p>
          <a:p>
            <a:pPr>
              <a:lnSpc>
                <a:spcPct val="100000"/>
              </a:lnSpc>
              <a:spcBef>
                <a:spcPts val="2400"/>
              </a:spcBef>
            </a:pPr>
            <a:r>
              <a:rPr lang="en-US" sz="2000" dirty="0">
                <a:latin typeface="Lexend Deca Light" pitchFamily="2" charset="77"/>
              </a:rPr>
              <a:t>It is time to write your shopping list!</a:t>
            </a:r>
          </a:p>
        </p:txBody>
      </p:sp>
    </p:spTree>
    <p:extLst>
      <p:ext uri="{BB962C8B-B14F-4D97-AF65-F5344CB8AC3E}">
        <p14:creationId xmlns:p14="http://schemas.microsoft.com/office/powerpoint/2010/main" val="14313052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B69F0833-83D2-A30D-8AD9-287D882FC6D2}"/>
              </a:ext>
            </a:extLst>
          </p:cNvPr>
          <p:cNvSpPr>
            <a:spLocks noGrp="1"/>
          </p:cNvSpPr>
          <p:nvPr>
            <p:ph idx="1"/>
          </p:nvPr>
        </p:nvSpPr>
        <p:spPr>
          <a:xfrm>
            <a:off x="1139687" y="1722782"/>
            <a:ext cx="6864626" cy="4164325"/>
          </a:xfrm>
        </p:spPr>
        <p:txBody>
          <a:bodyPr/>
          <a:lstStyle/>
          <a:p>
            <a:pPr marL="0" indent="0" algn="ctr">
              <a:buNone/>
            </a:pPr>
            <a:endParaRPr lang="en-US" sz="4400" dirty="0">
              <a:solidFill>
                <a:srgbClr val="FF6600"/>
              </a:solidFill>
              <a:latin typeface="Lexend Deca Medium" pitchFamily="2" charset="77"/>
            </a:endParaRPr>
          </a:p>
          <a:p>
            <a:pPr marL="0" indent="0" algn="ctr">
              <a:buNone/>
            </a:pPr>
            <a:r>
              <a:rPr lang="en-US" sz="4400" dirty="0">
                <a:solidFill>
                  <a:srgbClr val="FF6600"/>
                </a:solidFill>
                <a:latin typeface="Lexend Deca Medium" pitchFamily="2" charset="77"/>
              </a:rPr>
              <a:t>What surprised </a:t>
            </a:r>
            <a:br>
              <a:rPr lang="en-US" sz="4400" dirty="0">
                <a:solidFill>
                  <a:srgbClr val="FF6600"/>
                </a:solidFill>
                <a:latin typeface="Lexend Deca Medium" pitchFamily="2" charset="77"/>
              </a:rPr>
            </a:br>
            <a:r>
              <a:rPr lang="en-US" sz="4400" dirty="0">
                <a:solidFill>
                  <a:srgbClr val="FF6600"/>
                </a:solidFill>
                <a:latin typeface="Lexend Deca Medium" pitchFamily="2" charset="77"/>
              </a:rPr>
              <a:t>you today?</a:t>
            </a:r>
            <a:endParaRPr lang="en-US" dirty="0">
              <a:latin typeface="Lexend Deca Medium" pitchFamily="2" charset="77"/>
            </a:endParaRPr>
          </a:p>
          <a:p>
            <a:pPr marL="0" indent="0" algn="ctr">
              <a:buNone/>
            </a:pPr>
            <a:endParaRPr lang="en-US" dirty="0">
              <a:latin typeface="Lexend Deca Medium" pitchFamily="2" charset="77"/>
            </a:endParaRPr>
          </a:p>
        </p:txBody>
      </p:sp>
    </p:spTree>
    <p:extLst>
      <p:ext uri="{BB962C8B-B14F-4D97-AF65-F5344CB8AC3E}">
        <p14:creationId xmlns:p14="http://schemas.microsoft.com/office/powerpoint/2010/main" val="23761967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B69F0833-83D2-A30D-8AD9-287D882FC6D2}"/>
              </a:ext>
            </a:extLst>
          </p:cNvPr>
          <p:cNvSpPr>
            <a:spLocks noGrp="1"/>
          </p:cNvSpPr>
          <p:nvPr>
            <p:ph idx="1"/>
          </p:nvPr>
        </p:nvSpPr>
        <p:spPr/>
        <p:txBody>
          <a:bodyPr>
            <a:normAutofit/>
          </a:bodyPr>
          <a:lstStyle/>
          <a:p>
            <a:pPr marL="0" indent="0">
              <a:buNone/>
            </a:pPr>
            <a:endParaRPr lang="en-US" sz="2000" dirty="0">
              <a:latin typeface="Lexend Deca Light" pitchFamily="2" charset="77"/>
            </a:endParaRPr>
          </a:p>
          <a:p>
            <a:pPr marL="0" indent="0">
              <a:buNone/>
            </a:pPr>
            <a:r>
              <a:rPr lang="en-US" sz="2000" dirty="0">
                <a:latin typeface="Lexend Deca Light" pitchFamily="2" charset="77"/>
              </a:rPr>
              <a:t>In Lesson 3, you will learn about recipe’s so you can write your granola bar recipe!</a:t>
            </a:r>
          </a:p>
        </p:txBody>
      </p:sp>
      <p:sp>
        <p:nvSpPr>
          <p:cNvPr id="6" name="Title 1">
            <a:extLst>
              <a:ext uri="{FF2B5EF4-FFF2-40B4-BE49-F238E27FC236}">
                <a16:creationId xmlns:a16="http://schemas.microsoft.com/office/drawing/2014/main" id="{525056C7-413B-840E-96BA-DCE6AA745538}"/>
              </a:ext>
            </a:extLst>
          </p:cNvPr>
          <p:cNvSpPr>
            <a:spLocks noGrp="1"/>
          </p:cNvSpPr>
          <p:nvPr>
            <p:ph type="title"/>
          </p:nvPr>
        </p:nvSpPr>
        <p:spPr>
          <a:xfrm>
            <a:off x="1132788" y="718744"/>
            <a:ext cx="5938887" cy="778208"/>
          </a:xfrm>
        </p:spPr>
        <p:txBody>
          <a:bodyPr>
            <a:normAutofit/>
          </a:bodyPr>
          <a:lstStyle/>
          <a:p>
            <a:r>
              <a:rPr lang="en-US" dirty="0">
                <a:latin typeface="Lexend Deca Medium" pitchFamily="2" charset="77"/>
              </a:rPr>
              <a:t>Check In – What’s Next?</a:t>
            </a:r>
          </a:p>
        </p:txBody>
      </p:sp>
      <p:pic>
        <p:nvPicPr>
          <p:cNvPr id="7" name="Picture 6">
            <a:extLst>
              <a:ext uri="{FF2B5EF4-FFF2-40B4-BE49-F238E27FC236}">
                <a16:creationId xmlns:a16="http://schemas.microsoft.com/office/drawing/2014/main" id="{A4BC51B1-343C-CDCD-4799-DD2C1EAE6B82}"/>
              </a:ext>
            </a:extLst>
          </p:cNvPr>
          <p:cNvPicPr>
            <a:picLocks noChangeAspect="1"/>
          </p:cNvPicPr>
          <p:nvPr/>
        </p:nvPicPr>
        <p:blipFill>
          <a:blip r:embed="rId3"/>
          <a:stretch>
            <a:fillRect/>
          </a:stretch>
        </p:blipFill>
        <p:spPr>
          <a:xfrm>
            <a:off x="4709160" y="2439211"/>
            <a:ext cx="3505200" cy="3505200"/>
          </a:xfrm>
          <a:prstGeom prst="rect">
            <a:avLst/>
          </a:prstGeom>
        </p:spPr>
      </p:pic>
    </p:spTree>
    <p:extLst>
      <p:ext uri="{BB962C8B-B14F-4D97-AF65-F5344CB8AC3E}">
        <p14:creationId xmlns:p14="http://schemas.microsoft.com/office/powerpoint/2010/main" val="17133793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81D37F-8A0E-7231-0D7D-7D6D9D6D2F3C}"/>
              </a:ext>
            </a:extLst>
          </p:cNvPr>
          <p:cNvSpPr>
            <a:spLocks noGrp="1"/>
          </p:cNvSpPr>
          <p:nvPr>
            <p:ph type="title"/>
          </p:nvPr>
        </p:nvSpPr>
        <p:spPr>
          <a:xfrm>
            <a:off x="1112910" y="741714"/>
            <a:ext cx="5938887" cy="778208"/>
          </a:xfrm>
        </p:spPr>
        <p:txBody>
          <a:bodyPr/>
          <a:lstStyle/>
          <a:p>
            <a:r>
              <a:rPr lang="en-US" dirty="0">
                <a:latin typeface="Lexend Deca Medium" pitchFamily="2" charset="77"/>
              </a:rPr>
              <a:t>A Note for Teachers</a:t>
            </a:r>
          </a:p>
        </p:txBody>
      </p:sp>
      <p:sp>
        <p:nvSpPr>
          <p:cNvPr id="3" name="Content Placeholder 2">
            <a:extLst>
              <a:ext uri="{FF2B5EF4-FFF2-40B4-BE49-F238E27FC236}">
                <a16:creationId xmlns:a16="http://schemas.microsoft.com/office/drawing/2014/main" id="{5E4FF2C6-733D-DA2F-590E-46616610B02B}"/>
              </a:ext>
            </a:extLst>
          </p:cNvPr>
          <p:cNvSpPr>
            <a:spLocks noGrp="1"/>
          </p:cNvSpPr>
          <p:nvPr>
            <p:ph idx="1"/>
          </p:nvPr>
        </p:nvSpPr>
        <p:spPr>
          <a:xfrm>
            <a:off x="1218928" y="2063579"/>
            <a:ext cx="6931160" cy="4238237"/>
          </a:xfrm>
        </p:spPr>
        <p:txBody>
          <a:bodyPr>
            <a:normAutofit/>
          </a:bodyPr>
          <a:lstStyle/>
          <a:p>
            <a:pPr marL="0" indent="0">
              <a:buNone/>
            </a:pPr>
            <a:r>
              <a:rPr lang="en-CA" sz="2000" dirty="0">
                <a:effectLst/>
                <a:latin typeface="Lexend Deca Light" pitchFamily="2" charset="77"/>
                <a:ea typeface="Calibri" panose="020F0502020204030204" pitchFamily="34" charset="0"/>
                <a:cs typeface="Times New Roman" panose="02020603050405020304" pitchFamily="18" charset="0"/>
              </a:rPr>
              <a:t>Students will consider their target audience as they learn what a flavour profile is and plan one for their granola bars. They will conduct an inquiry into preferences among school mates and chart the resulting data to inform their decisions.  </a:t>
            </a:r>
          </a:p>
          <a:p>
            <a:pPr marL="0" indent="0">
              <a:buNone/>
            </a:pPr>
            <a:endParaRPr lang="en-CA" sz="2000" dirty="0">
              <a:latin typeface="Lexend Deca Light" pitchFamily="2" charset="77"/>
              <a:ea typeface="Calibri" panose="020F0502020204030204" pitchFamily="34" charset="0"/>
              <a:cs typeface="Times New Roman" panose="02020603050405020304" pitchFamily="18" charset="0"/>
            </a:endParaRPr>
          </a:p>
          <a:p>
            <a:pPr marL="0" indent="0">
              <a:buNone/>
            </a:pPr>
            <a:r>
              <a:rPr lang="en-CA" sz="2000" b="1" dirty="0">
                <a:effectLst/>
                <a:latin typeface="Lexend Deca Light" pitchFamily="2" charset="77"/>
                <a:ea typeface="Calibri" panose="020F0502020204030204" pitchFamily="34" charset="0"/>
                <a:cs typeface="Times New Roman" panose="02020603050405020304" pitchFamily="18" charset="0"/>
              </a:rPr>
              <a:t>TIP!  </a:t>
            </a:r>
            <a:r>
              <a:rPr lang="en-CA" sz="2000" dirty="0">
                <a:effectLst/>
                <a:latin typeface="Lexend Deca Light" pitchFamily="2" charset="77"/>
                <a:ea typeface="Calibri" panose="020F0502020204030204" pitchFamily="34" charset="0"/>
                <a:cs typeface="Times New Roman" panose="02020603050405020304" pitchFamily="18" charset="0"/>
              </a:rPr>
              <a:t>Consider arranging for your students to survey other classes.  Or, use school community events to gather larger amount of data.</a:t>
            </a:r>
          </a:p>
          <a:p>
            <a:pPr marL="0" indent="0">
              <a:buNone/>
            </a:pPr>
            <a:endParaRPr lang="en-CA" sz="2000" dirty="0">
              <a:latin typeface="Lexend Deca Light" pitchFamily="2" charset="77"/>
              <a:ea typeface="Calibri" panose="020F0502020204030204" pitchFamily="34" charset="0"/>
              <a:cs typeface="Times New Roman" panose="02020603050405020304" pitchFamily="18" charset="0"/>
            </a:endParaRPr>
          </a:p>
          <a:p>
            <a:endParaRPr lang="en-CA" sz="2000" dirty="0">
              <a:effectLst/>
              <a:latin typeface="Lexend Deca Light" pitchFamily="2" charset="77"/>
              <a:ea typeface="Calibri" panose="020F0502020204030204" pitchFamily="34" charset="0"/>
              <a:cs typeface="Times New Roman" panose="02020603050405020304" pitchFamily="18" charset="0"/>
            </a:endParaRPr>
          </a:p>
          <a:p>
            <a:pPr marL="0" indent="0">
              <a:buNone/>
            </a:pPr>
            <a:endParaRPr lang="en-US" sz="2000" dirty="0">
              <a:latin typeface="Lexend Deca Light" pitchFamily="2" charset="77"/>
            </a:endParaRPr>
          </a:p>
        </p:txBody>
      </p:sp>
    </p:spTree>
    <p:extLst>
      <p:ext uri="{BB962C8B-B14F-4D97-AF65-F5344CB8AC3E}">
        <p14:creationId xmlns:p14="http://schemas.microsoft.com/office/powerpoint/2010/main" val="18413347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ED2A58-C666-8A30-3379-FB7FF85EB979}"/>
              </a:ext>
            </a:extLst>
          </p:cNvPr>
          <p:cNvSpPr>
            <a:spLocks noGrp="1"/>
          </p:cNvSpPr>
          <p:nvPr>
            <p:ph type="title"/>
          </p:nvPr>
        </p:nvSpPr>
        <p:spPr>
          <a:xfrm>
            <a:off x="1126162" y="662201"/>
            <a:ext cx="5938887" cy="778208"/>
          </a:xfrm>
        </p:spPr>
        <p:txBody>
          <a:bodyPr/>
          <a:lstStyle/>
          <a:p>
            <a:r>
              <a:rPr lang="en-US" dirty="0">
                <a:latin typeface="Lexend Deca Medium" pitchFamily="2" charset="77"/>
              </a:rPr>
              <a:t>Expectations</a:t>
            </a:r>
          </a:p>
        </p:txBody>
      </p:sp>
      <p:sp>
        <p:nvSpPr>
          <p:cNvPr id="3" name="Content Placeholder 2">
            <a:extLst>
              <a:ext uri="{FF2B5EF4-FFF2-40B4-BE49-F238E27FC236}">
                <a16:creationId xmlns:a16="http://schemas.microsoft.com/office/drawing/2014/main" id="{EE9F7177-BA52-FCD1-FE8D-7748C12E2EF5}"/>
              </a:ext>
            </a:extLst>
          </p:cNvPr>
          <p:cNvSpPr>
            <a:spLocks noGrp="1"/>
          </p:cNvSpPr>
          <p:nvPr>
            <p:ph idx="1"/>
          </p:nvPr>
        </p:nvSpPr>
        <p:spPr>
          <a:xfrm>
            <a:off x="993640" y="1440409"/>
            <a:ext cx="7418895" cy="4736554"/>
          </a:xfrm>
        </p:spPr>
        <p:txBody>
          <a:bodyPr>
            <a:normAutofit/>
          </a:bodyPr>
          <a:lstStyle/>
          <a:p>
            <a:pPr marL="0" indent="0">
              <a:lnSpc>
                <a:spcPct val="120000"/>
              </a:lnSpc>
              <a:spcBef>
                <a:spcPts val="0"/>
              </a:spcBef>
              <a:buNone/>
            </a:pPr>
            <a:r>
              <a:rPr lang="en-CA" sz="1300" b="1" dirty="0">
                <a:effectLst/>
                <a:latin typeface="Lexend Deca Light" pitchFamily="2" charset="77"/>
                <a:ea typeface="Calibri" panose="020F0502020204030204" pitchFamily="34" charset="0"/>
                <a:cs typeface="Times New Roman" panose="02020603050405020304" pitchFamily="18" charset="0"/>
              </a:rPr>
              <a:t>Life Systems</a:t>
            </a:r>
          </a:p>
          <a:p>
            <a:pPr lvl="1">
              <a:lnSpc>
                <a:spcPct val="120000"/>
              </a:lnSpc>
              <a:spcBef>
                <a:spcPts val="0"/>
              </a:spcBef>
            </a:pPr>
            <a:r>
              <a:rPr lang="en-CA" sz="1300" dirty="0">
                <a:effectLst/>
                <a:latin typeface="Lexend Deca Light" pitchFamily="2" charset="77"/>
                <a:ea typeface="Calibri" panose="020F0502020204030204" pitchFamily="34" charset="0"/>
                <a:cs typeface="Times New Roman" panose="02020603050405020304" pitchFamily="18" charset="0"/>
              </a:rPr>
              <a:t>B1.3 </a:t>
            </a:r>
            <a:r>
              <a:rPr lang="en-CA" sz="1300" dirty="0">
                <a:solidFill>
                  <a:srgbClr val="000000"/>
                </a:solidFill>
                <a:effectLst/>
                <a:highlight>
                  <a:srgbClr val="FFFFFF"/>
                </a:highlight>
                <a:latin typeface="Lexend Deca Light" pitchFamily="2" charset="77"/>
                <a:ea typeface="Calibri" panose="020F0502020204030204" pitchFamily="34" charset="0"/>
                <a:cs typeface="Times New Roman" panose="02020603050405020304" pitchFamily="18" charset="0"/>
              </a:rPr>
              <a:t>Assess the benefits and limitations of locally grown food</a:t>
            </a:r>
            <a:endParaRPr lang="en-CA" sz="1300" dirty="0">
              <a:effectLst/>
              <a:latin typeface="Lexend Deca Light" pitchFamily="2" charset="77"/>
              <a:ea typeface="Calibri" panose="020F0502020204030204" pitchFamily="34" charset="0"/>
              <a:cs typeface="Times New Roman" panose="02020603050405020304" pitchFamily="18" charset="0"/>
            </a:endParaRPr>
          </a:p>
          <a:p>
            <a:pPr marL="0" indent="0">
              <a:lnSpc>
                <a:spcPct val="120000"/>
              </a:lnSpc>
              <a:spcBef>
                <a:spcPts val="0"/>
              </a:spcBef>
              <a:buNone/>
            </a:pPr>
            <a:r>
              <a:rPr lang="en-CA" sz="1300" b="1" dirty="0">
                <a:latin typeface="Lexend Deca Light" pitchFamily="2" charset="77"/>
                <a:ea typeface="Calibri" panose="020F0502020204030204" pitchFamily="34" charset="0"/>
                <a:cs typeface="Times New Roman" panose="02020603050405020304" pitchFamily="18" charset="0"/>
              </a:rPr>
              <a:t>Data</a:t>
            </a:r>
            <a:endParaRPr lang="en-CA" sz="1300" b="1" dirty="0">
              <a:effectLst/>
              <a:latin typeface="Lexend Deca Light" pitchFamily="2" charset="77"/>
              <a:ea typeface="Calibri" panose="020F0502020204030204" pitchFamily="34" charset="0"/>
              <a:cs typeface="Times New Roman" panose="02020603050405020304" pitchFamily="18" charset="0"/>
            </a:endParaRPr>
          </a:p>
          <a:p>
            <a:pPr marL="457200">
              <a:lnSpc>
                <a:spcPct val="120000"/>
              </a:lnSpc>
              <a:spcBef>
                <a:spcPts val="0"/>
              </a:spcBef>
            </a:pPr>
            <a:r>
              <a:rPr lang="en-CA" sz="1300" dirty="0">
                <a:solidFill>
                  <a:srgbClr val="000000"/>
                </a:solidFill>
                <a:effectLst/>
                <a:highlight>
                  <a:srgbClr val="FFFFFF"/>
                </a:highlight>
                <a:latin typeface="Lexend Deca Light" pitchFamily="2" charset="77"/>
                <a:ea typeface="Calibri" panose="020F0502020204030204" pitchFamily="34" charset="0"/>
                <a:cs typeface="Times New Roman" panose="02020603050405020304" pitchFamily="18" charset="0"/>
              </a:rPr>
              <a:t>D1.2 Collect data through observations, experiments, and interviews to answer </a:t>
            </a:r>
            <a:r>
              <a:rPr lang="en-CA" sz="1300" u="none" strike="noStrike" dirty="0">
                <a:solidFill>
                  <a:srgbClr val="000000"/>
                </a:solidFill>
                <a:effectLst/>
                <a:highlight>
                  <a:srgbClr val="FFFFFF"/>
                </a:highlight>
                <a:latin typeface="Lexend Deca Light" pitchFamily="2" charset="77"/>
                <a:ea typeface="Calibri" panose="020F0502020204030204" pitchFamily="34" charset="0"/>
                <a:cs typeface="Times New Roman" panose="02020603050405020304" pitchFamily="18" charset="0"/>
              </a:rPr>
              <a:t>questions of interest</a:t>
            </a:r>
            <a:r>
              <a:rPr lang="en-CA" sz="1300" dirty="0">
                <a:solidFill>
                  <a:srgbClr val="000000"/>
                </a:solidFill>
                <a:effectLst/>
                <a:highlight>
                  <a:srgbClr val="FFFFFF"/>
                </a:highlight>
                <a:latin typeface="Lexend Deca Light" pitchFamily="2" charset="77"/>
                <a:ea typeface="Calibri" panose="020F0502020204030204" pitchFamily="34" charset="0"/>
                <a:cs typeface="Times New Roman" panose="02020603050405020304" pitchFamily="18" charset="0"/>
              </a:rPr>
              <a:t> that focus on </a:t>
            </a:r>
            <a:r>
              <a:rPr lang="en-CA" sz="1300" u="none" strike="noStrike" dirty="0">
                <a:solidFill>
                  <a:srgbClr val="000000"/>
                </a:solidFill>
                <a:effectLst/>
                <a:highlight>
                  <a:srgbClr val="FFFFFF"/>
                </a:highlight>
                <a:latin typeface="Lexend Deca Light" pitchFamily="2" charset="77"/>
                <a:ea typeface="Calibri" panose="020F0502020204030204" pitchFamily="34" charset="0"/>
                <a:cs typeface="Times New Roman" panose="02020603050405020304" pitchFamily="18" charset="0"/>
              </a:rPr>
              <a:t>qualitative</a:t>
            </a:r>
            <a:r>
              <a:rPr lang="en-CA" sz="1300" dirty="0">
                <a:solidFill>
                  <a:srgbClr val="000000"/>
                </a:solidFill>
                <a:effectLst/>
                <a:highlight>
                  <a:srgbClr val="FFFFFF"/>
                </a:highlight>
                <a:latin typeface="Lexend Deca Light" pitchFamily="2" charset="77"/>
                <a:ea typeface="Calibri" panose="020F0502020204030204" pitchFamily="34" charset="0"/>
                <a:cs typeface="Times New Roman" panose="02020603050405020304" pitchFamily="18" charset="0"/>
              </a:rPr>
              <a:t> and </a:t>
            </a:r>
            <a:r>
              <a:rPr lang="en-CA" sz="1300" u="none" strike="noStrike" dirty="0">
                <a:solidFill>
                  <a:srgbClr val="000000"/>
                </a:solidFill>
                <a:effectLst/>
                <a:highlight>
                  <a:srgbClr val="FFFFFF"/>
                </a:highlight>
                <a:latin typeface="Lexend Deca Light" pitchFamily="2" charset="77"/>
                <a:ea typeface="Calibri" panose="020F0502020204030204" pitchFamily="34" charset="0"/>
                <a:cs typeface="Times New Roman" panose="02020603050405020304" pitchFamily="18" charset="0"/>
              </a:rPr>
              <a:t>quantitative data</a:t>
            </a:r>
            <a:r>
              <a:rPr lang="en-CA" sz="1300" dirty="0">
                <a:solidFill>
                  <a:srgbClr val="000000"/>
                </a:solidFill>
                <a:effectLst/>
                <a:highlight>
                  <a:srgbClr val="FFFFFF"/>
                </a:highlight>
                <a:latin typeface="Lexend Deca Light" pitchFamily="2" charset="77"/>
                <a:ea typeface="Calibri" panose="020F0502020204030204" pitchFamily="34" charset="0"/>
                <a:cs typeface="Times New Roman" panose="02020603050405020304" pitchFamily="18" charset="0"/>
              </a:rPr>
              <a:t>, and organize the data using </a:t>
            </a:r>
            <a:r>
              <a:rPr lang="en-CA" sz="1300" u="none" strike="noStrike" dirty="0">
                <a:solidFill>
                  <a:srgbClr val="000000"/>
                </a:solidFill>
                <a:effectLst/>
                <a:highlight>
                  <a:srgbClr val="FFFFFF"/>
                </a:highlight>
                <a:latin typeface="Lexend Deca Light" pitchFamily="2" charset="77"/>
                <a:ea typeface="Calibri" panose="020F0502020204030204" pitchFamily="34" charset="0"/>
                <a:cs typeface="Times New Roman" panose="02020603050405020304" pitchFamily="18" charset="0"/>
              </a:rPr>
              <a:t>frequency tables</a:t>
            </a:r>
            <a:endParaRPr lang="en-CA" sz="1300" dirty="0">
              <a:effectLst/>
              <a:highlight>
                <a:srgbClr val="FFFFFF"/>
              </a:highlight>
              <a:latin typeface="Lexend Deca Light" pitchFamily="2" charset="77"/>
              <a:ea typeface="Calibri" panose="020F0502020204030204" pitchFamily="34" charset="0"/>
              <a:cs typeface="Times New Roman" panose="02020603050405020304" pitchFamily="18" charset="0"/>
            </a:endParaRPr>
          </a:p>
          <a:p>
            <a:pPr marL="457200">
              <a:lnSpc>
                <a:spcPct val="120000"/>
              </a:lnSpc>
              <a:spcBef>
                <a:spcPts val="0"/>
              </a:spcBef>
            </a:pPr>
            <a:r>
              <a:rPr lang="en-CA" sz="1300" dirty="0">
                <a:solidFill>
                  <a:srgbClr val="000000"/>
                </a:solidFill>
                <a:effectLst/>
                <a:highlight>
                  <a:srgbClr val="FFFFFF"/>
                </a:highlight>
                <a:latin typeface="Lexend Deca Light" pitchFamily="2" charset="77"/>
                <a:ea typeface="Calibri" panose="020F0502020204030204" pitchFamily="34" charset="0"/>
                <a:cs typeface="Times New Roman" panose="02020603050405020304" pitchFamily="18" charset="0"/>
              </a:rPr>
              <a:t>D1.3 Display sets of data, using </a:t>
            </a:r>
            <a:r>
              <a:rPr lang="en-CA" sz="1300" u="none" strike="noStrike" dirty="0">
                <a:solidFill>
                  <a:srgbClr val="000000"/>
                </a:solidFill>
                <a:effectLst/>
                <a:highlight>
                  <a:srgbClr val="FFFFFF"/>
                </a:highlight>
                <a:latin typeface="Lexend Deca Light" pitchFamily="2" charset="77"/>
                <a:ea typeface="Calibri" panose="020F0502020204030204" pitchFamily="34" charset="0"/>
                <a:cs typeface="Times New Roman" panose="02020603050405020304" pitchFamily="18" charset="0"/>
              </a:rPr>
              <a:t>many-to-one correspondence</a:t>
            </a:r>
            <a:r>
              <a:rPr lang="en-CA" sz="1300" dirty="0">
                <a:solidFill>
                  <a:srgbClr val="000000"/>
                </a:solidFill>
                <a:effectLst/>
                <a:highlight>
                  <a:srgbClr val="FFFFFF"/>
                </a:highlight>
                <a:latin typeface="Lexend Deca Light" pitchFamily="2" charset="77"/>
                <a:ea typeface="Calibri" panose="020F0502020204030204" pitchFamily="34" charset="0"/>
                <a:cs typeface="Times New Roman" panose="02020603050405020304" pitchFamily="18" charset="0"/>
              </a:rPr>
              <a:t>, in </a:t>
            </a:r>
            <a:r>
              <a:rPr lang="en-CA" sz="1300" u="none" strike="noStrike" dirty="0">
                <a:solidFill>
                  <a:srgbClr val="000000"/>
                </a:solidFill>
                <a:effectLst/>
                <a:highlight>
                  <a:srgbClr val="FFFFFF"/>
                </a:highlight>
                <a:latin typeface="Lexend Deca Light" pitchFamily="2" charset="77"/>
                <a:ea typeface="Calibri" panose="020F0502020204030204" pitchFamily="34" charset="0"/>
                <a:cs typeface="Times New Roman" panose="02020603050405020304" pitchFamily="18" charset="0"/>
              </a:rPr>
              <a:t>pictographs</a:t>
            </a:r>
            <a:r>
              <a:rPr lang="en-CA" sz="1300" dirty="0">
                <a:solidFill>
                  <a:srgbClr val="000000"/>
                </a:solidFill>
                <a:effectLst/>
                <a:highlight>
                  <a:srgbClr val="FFFFFF"/>
                </a:highlight>
                <a:latin typeface="Lexend Deca Light" pitchFamily="2" charset="77"/>
                <a:ea typeface="Calibri" panose="020F0502020204030204" pitchFamily="34" charset="0"/>
                <a:cs typeface="Times New Roman" panose="02020603050405020304" pitchFamily="18" charset="0"/>
              </a:rPr>
              <a:t> and </a:t>
            </a:r>
            <a:r>
              <a:rPr lang="en-CA" sz="1300" u="none" strike="noStrike" dirty="0">
                <a:solidFill>
                  <a:srgbClr val="000000"/>
                </a:solidFill>
                <a:effectLst/>
                <a:highlight>
                  <a:srgbClr val="FFFFFF"/>
                </a:highlight>
                <a:latin typeface="Lexend Deca Light" pitchFamily="2" charset="77"/>
                <a:ea typeface="Calibri" panose="020F0502020204030204" pitchFamily="34" charset="0"/>
                <a:cs typeface="Times New Roman" panose="02020603050405020304" pitchFamily="18" charset="0"/>
              </a:rPr>
              <a:t>bar graphs</a:t>
            </a:r>
            <a:r>
              <a:rPr lang="en-CA" sz="1300" dirty="0">
                <a:solidFill>
                  <a:srgbClr val="000000"/>
                </a:solidFill>
                <a:effectLst/>
                <a:highlight>
                  <a:srgbClr val="FFFFFF"/>
                </a:highlight>
                <a:latin typeface="Lexend Deca Light" pitchFamily="2" charset="77"/>
                <a:ea typeface="Calibri" panose="020F0502020204030204" pitchFamily="34" charset="0"/>
                <a:cs typeface="Times New Roman" panose="02020603050405020304" pitchFamily="18" charset="0"/>
              </a:rPr>
              <a:t> with proper sources, titles, and labels, and appropriate scale</a:t>
            </a:r>
            <a:endParaRPr lang="en-CA" sz="1300" dirty="0">
              <a:effectLst/>
              <a:highlight>
                <a:srgbClr val="FFFFFF"/>
              </a:highlight>
              <a:latin typeface="Lexend Deca Light" pitchFamily="2" charset="77"/>
              <a:ea typeface="Calibri" panose="020F0502020204030204" pitchFamily="34" charset="0"/>
              <a:cs typeface="Times New Roman" panose="02020603050405020304" pitchFamily="18" charset="0"/>
            </a:endParaRPr>
          </a:p>
          <a:p>
            <a:pPr marL="457200">
              <a:lnSpc>
                <a:spcPct val="120000"/>
              </a:lnSpc>
              <a:spcBef>
                <a:spcPts val="0"/>
              </a:spcBef>
            </a:pPr>
            <a:r>
              <a:rPr lang="en-CA" sz="1300" dirty="0">
                <a:solidFill>
                  <a:srgbClr val="000000"/>
                </a:solidFill>
                <a:effectLst/>
                <a:highlight>
                  <a:srgbClr val="FFFFFF"/>
                </a:highlight>
                <a:latin typeface="Lexend Deca Light" pitchFamily="2" charset="77"/>
                <a:ea typeface="Calibri" panose="020F0502020204030204" pitchFamily="34" charset="0"/>
                <a:cs typeface="Times New Roman" panose="02020603050405020304" pitchFamily="18" charset="0"/>
              </a:rPr>
              <a:t>D1.5 Analyze different sets of data presented in various ways, including in frequency tables and in graphs with different scales, by asking and answering questions about the data and drawing conclusions, then make convincing arguments and informed decision</a:t>
            </a:r>
            <a:endParaRPr lang="en-CA" sz="1300" dirty="0">
              <a:effectLst/>
              <a:highlight>
                <a:srgbClr val="FFFFFF"/>
              </a:highlight>
              <a:latin typeface="Lexend Deca Light" pitchFamily="2" charset="77"/>
              <a:ea typeface="Calibri" panose="020F0502020204030204" pitchFamily="34" charset="0"/>
              <a:cs typeface="Times New Roman" panose="02020603050405020304" pitchFamily="18" charset="0"/>
            </a:endParaRPr>
          </a:p>
          <a:p>
            <a:pPr marL="0" indent="0">
              <a:lnSpc>
                <a:spcPct val="120000"/>
              </a:lnSpc>
              <a:spcBef>
                <a:spcPts val="0"/>
              </a:spcBef>
              <a:buNone/>
            </a:pPr>
            <a:r>
              <a:rPr lang="en-CA" sz="1300" b="1" dirty="0">
                <a:effectLst/>
                <a:latin typeface="Lexend Deca Light" pitchFamily="2" charset="77"/>
                <a:ea typeface="Calibri" panose="020F0502020204030204" pitchFamily="34" charset="0"/>
                <a:cs typeface="Times New Roman" panose="02020603050405020304" pitchFamily="18" charset="0"/>
              </a:rPr>
              <a:t>Healthy Living</a:t>
            </a:r>
          </a:p>
          <a:p>
            <a:pPr marL="514350" indent="-285750">
              <a:lnSpc>
                <a:spcPct val="120000"/>
              </a:lnSpc>
              <a:spcBef>
                <a:spcPts val="0"/>
              </a:spcBef>
            </a:pPr>
            <a:r>
              <a:rPr lang="en-CA" sz="1300" dirty="0">
                <a:effectLst/>
                <a:latin typeface="Lexend Deca Light" pitchFamily="2" charset="77"/>
                <a:ea typeface="Calibri" panose="020F0502020204030204" pitchFamily="34" charset="0"/>
                <a:cs typeface="Times New Roman" panose="02020603050405020304" pitchFamily="18" charset="0"/>
              </a:rPr>
              <a:t>D1.1 Understand food origins, nutritional value, and environmental impact</a:t>
            </a:r>
          </a:p>
          <a:p>
            <a:pPr marL="457200">
              <a:lnSpc>
                <a:spcPct val="120000"/>
              </a:lnSpc>
              <a:spcBef>
                <a:spcPts val="0"/>
              </a:spcBef>
            </a:pPr>
            <a:r>
              <a:rPr lang="en-CA" sz="1300" dirty="0">
                <a:effectLst/>
                <a:latin typeface="Lexend Deca Light" pitchFamily="2" charset="77"/>
                <a:ea typeface="Calibri" panose="020F0502020204030204" pitchFamily="34" charset="0"/>
                <a:cs typeface="Times New Roman" panose="02020603050405020304" pitchFamily="18" charset="0"/>
              </a:rPr>
              <a:t>D3.1 </a:t>
            </a:r>
            <a:r>
              <a:rPr lang="en-CA" sz="1300" dirty="0">
                <a:solidFill>
                  <a:srgbClr val="000000"/>
                </a:solidFill>
                <a:effectLst/>
                <a:latin typeface="Lexend Deca Light" pitchFamily="2" charset="77"/>
                <a:ea typeface="Calibri" panose="020F0502020204030204" pitchFamily="34" charset="0"/>
                <a:cs typeface="Times New Roman" panose="02020603050405020304" pitchFamily="18" charset="0"/>
              </a:rPr>
              <a:t>Explain how local foods and foods from various cultures can be used to expand the range of healthy eating choices </a:t>
            </a:r>
            <a:endParaRPr lang="en-CA" sz="1300" dirty="0">
              <a:effectLst/>
              <a:latin typeface="Lexend Deca Light" pitchFamily="2" charset="77"/>
              <a:ea typeface="Calibri" panose="020F0502020204030204" pitchFamily="34" charset="0"/>
              <a:cs typeface="Times New Roman" panose="02020603050405020304" pitchFamily="18" charset="0"/>
            </a:endParaRPr>
          </a:p>
          <a:p>
            <a:pPr marL="0" indent="0">
              <a:lnSpc>
                <a:spcPct val="120000"/>
              </a:lnSpc>
              <a:spcBef>
                <a:spcPts val="0"/>
              </a:spcBef>
              <a:buNone/>
            </a:pPr>
            <a:r>
              <a:rPr lang="en-CA" sz="1300" b="1" dirty="0">
                <a:effectLst/>
                <a:latin typeface="Lexend Deca Light" pitchFamily="2" charset="77"/>
                <a:ea typeface="Calibri" panose="020F0502020204030204" pitchFamily="34" charset="0"/>
                <a:cs typeface="Times New Roman" panose="02020603050405020304" pitchFamily="18" charset="0"/>
              </a:rPr>
              <a:t>Agricultur</a:t>
            </a:r>
            <a:r>
              <a:rPr lang="en-CA" sz="1300" b="1" dirty="0">
                <a:latin typeface="Lexend Deca Light" pitchFamily="2" charset="77"/>
                <a:ea typeface="Calibri" panose="020F0502020204030204" pitchFamily="34" charset="0"/>
                <a:cs typeface="Times New Roman" panose="02020603050405020304" pitchFamily="18" charset="0"/>
              </a:rPr>
              <a:t>al </a:t>
            </a:r>
            <a:r>
              <a:rPr lang="en-CA" sz="1300" b="1" dirty="0">
                <a:effectLst/>
                <a:latin typeface="Lexend Deca Light" pitchFamily="2" charset="77"/>
                <a:ea typeface="Calibri" panose="020F0502020204030204" pitchFamily="34" charset="0"/>
                <a:cs typeface="Times New Roman" panose="02020603050405020304" pitchFamily="18" charset="0"/>
              </a:rPr>
              <a:t>/Agri-Foods Themes</a:t>
            </a:r>
          </a:p>
          <a:p>
            <a:pPr lvl="1">
              <a:lnSpc>
                <a:spcPct val="120000"/>
              </a:lnSpc>
              <a:spcBef>
                <a:spcPts val="0"/>
              </a:spcBef>
            </a:pPr>
            <a:r>
              <a:rPr lang="en-CA" sz="1300" dirty="0">
                <a:solidFill>
                  <a:srgbClr val="000000"/>
                </a:solidFill>
                <a:effectLst/>
                <a:latin typeface="Lexend Deca Light" pitchFamily="2" charset="77"/>
                <a:ea typeface="Times New Roman" panose="02020603050405020304" pitchFamily="18" charset="0"/>
                <a:cs typeface="Times New Roman" panose="02020603050405020304" pitchFamily="18" charset="0"/>
              </a:rPr>
              <a:t>The nutritional benefits of grain are significant. Various grains help give healthy products their texture, flavour, and smell. </a:t>
            </a:r>
            <a:endParaRPr lang="en-CA" sz="1300" dirty="0">
              <a:effectLst/>
              <a:latin typeface="Lexend Deca Light" pitchFamily="2" charset="77"/>
              <a:ea typeface="Calibri" panose="020F0502020204030204" pitchFamily="34" charset="0"/>
              <a:cs typeface="Times New Roman" panose="02020603050405020304" pitchFamily="18" charset="0"/>
            </a:endParaRPr>
          </a:p>
          <a:p>
            <a:endParaRPr lang="en-CA" sz="1300" dirty="0">
              <a:effectLst/>
              <a:latin typeface="Lexend Deca Light" pitchFamily="2" charset="77"/>
              <a:ea typeface="Calibri" panose="020F0502020204030204" pitchFamily="34" charset="0"/>
              <a:cs typeface="Times New Roman" panose="02020603050405020304" pitchFamily="18" charset="0"/>
            </a:endParaRPr>
          </a:p>
          <a:p>
            <a:endParaRPr lang="en-US" sz="1300" dirty="0">
              <a:latin typeface="Lexend Deca Light" pitchFamily="2" charset="77"/>
            </a:endParaRPr>
          </a:p>
        </p:txBody>
      </p:sp>
    </p:spTree>
    <p:extLst>
      <p:ext uri="{BB962C8B-B14F-4D97-AF65-F5344CB8AC3E}">
        <p14:creationId xmlns:p14="http://schemas.microsoft.com/office/powerpoint/2010/main" val="25291436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18647AE-EC0F-4FF6-8298-3F9A66EA4796}"/>
              </a:ext>
            </a:extLst>
          </p:cNvPr>
          <p:cNvSpPr>
            <a:spLocks noGrp="1"/>
          </p:cNvSpPr>
          <p:nvPr>
            <p:ph idx="1"/>
          </p:nvPr>
        </p:nvSpPr>
        <p:spPr/>
        <p:txBody>
          <a:bodyPr>
            <a:normAutofit fontScale="85000" lnSpcReduction="20000"/>
          </a:bodyPr>
          <a:lstStyle/>
          <a:p>
            <a:r>
              <a:rPr lang="en-US" dirty="0">
                <a:latin typeface="Lexend Deca Medium" pitchFamily="2" charset="77"/>
              </a:rPr>
              <a:t>Stage 5</a:t>
            </a:r>
          </a:p>
          <a:p>
            <a:r>
              <a:rPr lang="en-US" dirty="0">
                <a:latin typeface="Lexend Deca Medium" pitchFamily="2" charset="77"/>
              </a:rPr>
              <a:t>Lesson 2: Market Research</a:t>
            </a:r>
            <a:endParaRPr lang="en-CA" dirty="0">
              <a:latin typeface="Lexend Deca Medium" pitchFamily="2" charset="77"/>
            </a:endParaRPr>
          </a:p>
        </p:txBody>
      </p:sp>
      <p:sp>
        <p:nvSpPr>
          <p:cNvPr id="6" name="Rectangle 5">
            <a:extLst>
              <a:ext uri="{FF2B5EF4-FFF2-40B4-BE49-F238E27FC236}">
                <a16:creationId xmlns:a16="http://schemas.microsoft.com/office/drawing/2014/main" id="{56D15FF2-9E03-8A57-BF11-2BDE63F72815}"/>
              </a:ext>
            </a:extLst>
          </p:cNvPr>
          <p:cNvSpPr/>
          <p:nvPr/>
        </p:nvSpPr>
        <p:spPr>
          <a:xfrm>
            <a:off x="0" y="6244885"/>
            <a:ext cx="9144000" cy="345440"/>
          </a:xfrm>
          <a:prstGeom prst="rect">
            <a:avLst/>
          </a:prstGeom>
          <a:solidFill>
            <a:srgbClr val="95492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x</a:t>
            </a:r>
          </a:p>
        </p:txBody>
      </p:sp>
      <p:sp>
        <p:nvSpPr>
          <p:cNvPr id="7" name="Content Placeholder 2">
            <a:extLst>
              <a:ext uri="{FF2B5EF4-FFF2-40B4-BE49-F238E27FC236}">
                <a16:creationId xmlns:a16="http://schemas.microsoft.com/office/drawing/2014/main" id="{0E4A3665-7FC5-9192-8358-FED8FB00D876}"/>
              </a:ext>
            </a:extLst>
          </p:cNvPr>
          <p:cNvSpPr txBox="1">
            <a:spLocks/>
          </p:cNvSpPr>
          <p:nvPr/>
        </p:nvSpPr>
        <p:spPr>
          <a:xfrm>
            <a:off x="685801" y="6032945"/>
            <a:ext cx="8175170" cy="62708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solidFill>
                <a:latin typeface="Arial Rounded MT Bold" panose="020F070403050403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Rounded MT Bold" panose="020F0704030504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Rounded MT Bold" panose="020F070403050403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Rounded MT Bold" panose="020F0704030504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Rounded MT Bold" panose="020F0704030504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CA" sz="1100" dirty="0">
              <a:solidFill>
                <a:srgbClr val="000000"/>
              </a:solidFill>
              <a:latin typeface="IIKLH K+ Arial MT"/>
            </a:endParaRPr>
          </a:p>
          <a:p>
            <a:r>
              <a:rPr lang="en-US" sz="1100" dirty="0">
                <a:solidFill>
                  <a:schemeClr val="bg1"/>
                </a:solidFill>
                <a:latin typeface="IIKLH K+ Arial MT"/>
              </a:rPr>
              <a:t>© The National Farmers’ Union of England and Wales - All rights reserved. These resources may be reproduced for educational use only.</a:t>
            </a:r>
            <a:endParaRPr lang="en-CA" sz="1050" dirty="0">
              <a:solidFill>
                <a:schemeClr val="bg1"/>
              </a:solidFill>
            </a:endParaRPr>
          </a:p>
          <a:p>
            <a:endParaRPr lang="en-CA" sz="1100" dirty="0"/>
          </a:p>
        </p:txBody>
      </p:sp>
    </p:spTree>
    <p:extLst>
      <p:ext uri="{BB962C8B-B14F-4D97-AF65-F5344CB8AC3E}">
        <p14:creationId xmlns:p14="http://schemas.microsoft.com/office/powerpoint/2010/main" val="31137022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EDA110-8075-4B96-AA4F-F5B9C77F6EE0}"/>
              </a:ext>
            </a:extLst>
          </p:cNvPr>
          <p:cNvSpPr>
            <a:spLocks noGrp="1"/>
          </p:cNvSpPr>
          <p:nvPr>
            <p:ph type="title"/>
          </p:nvPr>
        </p:nvSpPr>
        <p:spPr>
          <a:xfrm>
            <a:off x="1037802" y="857550"/>
            <a:ext cx="5938887" cy="786547"/>
          </a:xfrm>
        </p:spPr>
        <p:txBody>
          <a:bodyPr/>
          <a:lstStyle/>
          <a:p>
            <a:r>
              <a:rPr lang="en-US" dirty="0">
                <a:latin typeface="Lexend Deca Medium" pitchFamily="2" charset="77"/>
              </a:rPr>
              <a:t>Learning Goals</a:t>
            </a:r>
            <a:endParaRPr lang="en-CA" dirty="0">
              <a:latin typeface="Lexend Deca Medium" pitchFamily="2" charset="77"/>
            </a:endParaRPr>
          </a:p>
        </p:txBody>
      </p:sp>
      <p:sp>
        <p:nvSpPr>
          <p:cNvPr id="3" name="Content Placeholder 2">
            <a:extLst>
              <a:ext uri="{FF2B5EF4-FFF2-40B4-BE49-F238E27FC236}">
                <a16:creationId xmlns:a16="http://schemas.microsoft.com/office/drawing/2014/main" id="{56B0F822-BDF1-49A4-9AB8-F82594FFB5D0}"/>
              </a:ext>
            </a:extLst>
          </p:cNvPr>
          <p:cNvSpPr>
            <a:spLocks noGrp="1"/>
          </p:cNvSpPr>
          <p:nvPr>
            <p:ph idx="1"/>
          </p:nvPr>
        </p:nvSpPr>
        <p:spPr>
          <a:xfrm>
            <a:off x="1037802" y="1736862"/>
            <a:ext cx="7068396" cy="4774971"/>
          </a:xfrm>
        </p:spPr>
        <p:txBody>
          <a:bodyPr>
            <a:normAutofit/>
          </a:bodyPr>
          <a:lstStyle/>
          <a:p>
            <a:pPr>
              <a:lnSpc>
                <a:spcPct val="110000"/>
              </a:lnSpc>
              <a:spcBef>
                <a:spcPts val="1800"/>
              </a:spcBef>
            </a:pPr>
            <a:r>
              <a:rPr lang="en-US" sz="2000" dirty="0">
                <a:latin typeface="Lexend Deca Light" pitchFamily="2" charset="77"/>
              </a:rPr>
              <a:t>Develop a recipe for a healthy snack bar.</a:t>
            </a:r>
          </a:p>
          <a:p>
            <a:pPr>
              <a:lnSpc>
                <a:spcPct val="110000"/>
              </a:lnSpc>
              <a:spcBef>
                <a:spcPts val="1800"/>
              </a:spcBef>
            </a:pPr>
            <a:r>
              <a:rPr lang="en-US" sz="2000" dirty="0">
                <a:latin typeface="Lexend Deca Light" pitchFamily="2" charset="77"/>
              </a:rPr>
              <a:t>Design two granola bar </a:t>
            </a:r>
            <a:r>
              <a:rPr lang="en-CA" sz="2000" dirty="0">
                <a:latin typeface="Lexend Deca Light" pitchFamily="2" charset="77"/>
              </a:rPr>
              <a:t>flavours</a:t>
            </a:r>
            <a:r>
              <a:rPr lang="en-US" sz="2000" dirty="0">
                <a:latin typeface="Lexend Deca Light" pitchFamily="2" charset="77"/>
              </a:rPr>
              <a:t>.</a:t>
            </a:r>
          </a:p>
          <a:p>
            <a:pPr>
              <a:lnSpc>
                <a:spcPct val="110000"/>
              </a:lnSpc>
              <a:spcBef>
                <a:spcPts val="1800"/>
              </a:spcBef>
            </a:pPr>
            <a:r>
              <a:rPr lang="en-US" sz="2000" dirty="0">
                <a:latin typeface="Lexend Deca Light" pitchFamily="2" charset="77"/>
              </a:rPr>
              <a:t>Consider why using local ingredients is important.</a:t>
            </a:r>
          </a:p>
          <a:p>
            <a:pPr>
              <a:lnSpc>
                <a:spcPct val="110000"/>
              </a:lnSpc>
              <a:spcBef>
                <a:spcPts val="1800"/>
              </a:spcBef>
            </a:pPr>
            <a:r>
              <a:rPr lang="en-US" sz="2000" dirty="0">
                <a:latin typeface="Lexend Deca Light" pitchFamily="2" charset="77"/>
              </a:rPr>
              <a:t>Design a survey.</a:t>
            </a:r>
          </a:p>
          <a:p>
            <a:pPr>
              <a:lnSpc>
                <a:spcPct val="110000"/>
              </a:lnSpc>
              <a:spcBef>
                <a:spcPts val="1800"/>
              </a:spcBef>
            </a:pPr>
            <a:r>
              <a:rPr lang="en-US" sz="2000" dirty="0">
                <a:latin typeface="Lexend Deca Light" pitchFamily="2" charset="77"/>
              </a:rPr>
              <a:t>Use a pictograph or bar graph to show market research results.</a:t>
            </a:r>
          </a:p>
          <a:p>
            <a:pPr>
              <a:lnSpc>
                <a:spcPct val="110000"/>
              </a:lnSpc>
              <a:spcBef>
                <a:spcPts val="1800"/>
              </a:spcBef>
            </a:pPr>
            <a:r>
              <a:rPr lang="en-US" sz="2000" dirty="0">
                <a:latin typeface="Lexend Deca Light" pitchFamily="2" charset="77"/>
              </a:rPr>
              <a:t>Use the data to make decisions.</a:t>
            </a:r>
          </a:p>
        </p:txBody>
      </p:sp>
      <p:pic>
        <p:nvPicPr>
          <p:cNvPr id="5" name="Picture 4" descr="A picture containing text, sign, vector graphics&#10;&#10;Description automatically generated">
            <a:extLst>
              <a:ext uri="{FF2B5EF4-FFF2-40B4-BE49-F238E27FC236}">
                <a16:creationId xmlns:a16="http://schemas.microsoft.com/office/drawing/2014/main" id="{72F22970-8735-471F-A6E0-5DFAF71DCC4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5555374">
            <a:off x="6860533" y="4976908"/>
            <a:ext cx="1657548" cy="1654021"/>
          </a:xfrm>
          <a:prstGeom prst="rect">
            <a:avLst/>
          </a:prstGeom>
        </p:spPr>
      </p:pic>
    </p:spTree>
    <p:extLst>
      <p:ext uri="{BB962C8B-B14F-4D97-AF65-F5344CB8AC3E}">
        <p14:creationId xmlns:p14="http://schemas.microsoft.com/office/powerpoint/2010/main" val="35993524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AC076A-712A-AC29-AA7A-2E2717AE17B9}"/>
              </a:ext>
            </a:extLst>
          </p:cNvPr>
          <p:cNvSpPr>
            <a:spLocks noGrp="1"/>
          </p:cNvSpPr>
          <p:nvPr>
            <p:ph type="title"/>
          </p:nvPr>
        </p:nvSpPr>
        <p:spPr>
          <a:xfrm>
            <a:off x="1099658" y="718833"/>
            <a:ext cx="5938887" cy="778208"/>
          </a:xfrm>
        </p:spPr>
        <p:txBody>
          <a:bodyPr/>
          <a:lstStyle/>
          <a:p>
            <a:r>
              <a:rPr lang="en-US" dirty="0">
                <a:latin typeface="Lexend Deca Medium" pitchFamily="2" charset="77"/>
              </a:rPr>
              <a:t>Minds ON!</a:t>
            </a:r>
          </a:p>
        </p:txBody>
      </p:sp>
      <p:sp>
        <p:nvSpPr>
          <p:cNvPr id="3" name="Content Placeholder 2">
            <a:extLst>
              <a:ext uri="{FF2B5EF4-FFF2-40B4-BE49-F238E27FC236}">
                <a16:creationId xmlns:a16="http://schemas.microsoft.com/office/drawing/2014/main" id="{7C5C8032-7FB4-7E73-FDDF-23C459E48C7A}"/>
              </a:ext>
            </a:extLst>
          </p:cNvPr>
          <p:cNvSpPr>
            <a:spLocks noGrp="1"/>
          </p:cNvSpPr>
          <p:nvPr>
            <p:ph idx="1"/>
          </p:nvPr>
        </p:nvSpPr>
        <p:spPr>
          <a:xfrm>
            <a:off x="1099658" y="1497041"/>
            <a:ext cx="7418895" cy="4736554"/>
          </a:xfrm>
        </p:spPr>
        <p:txBody>
          <a:bodyPr>
            <a:normAutofit/>
          </a:bodyPr>
          <a:lstStyle/>
          <a:p>
            <a:pPr marL="0" indent="0">
              <a:buNone/>
            </a:pPr>
            <a:r>
              <a:rPr lang="en-CA" sz="2000" dirty="0">
                <a:latin typeface="Lexend Deca Light" pitchFamily="2" charset="77"/>
              </a:rPr>
              <a:t>Flavours</a:t>
            </a:r>
            <a:r>
              <a:rPr lang="en-US" sz="2000" dirty="0">
                <a:latin typeface="Lexend Deca Light" pitchFamily="2" charset="77"/>
              </a:rPr>
              <a:t> have profiles. There are 5 and they match the </a:t>
            </a:r>
            <a:r>
              <a:rPr lang="en-CA" sz="2000" dirty="0">
                <a:latin typeface="Lexend Deca Light" pitchFamily="2" charset="77"/>
              </a:rPr>
              <a:t>flavours</a:t>
            </a:r>
            <a:r>
              <a:rPr lang="en-US" sz="2000" dirty="0">
                <a:latin typeface="Lexend Deca Light" pitchFamily="2" charset="77"/>
              </a:rPr>
              <a:t> your tongue can taste.</a:t>
            </a:r>
          </a:p>
          <a:p>
            <a:pPr marL="0" indent="0">
              <a:buNone/>
            </a:pPr>
            <a:endParaRPr lang="en-US" sz="2000" dirty="0">
              <a:latin typeface="Lexend Deca Light" pitchFamily="2" charset="77"/>
            </a:endParaRPr>
          </a:p>
          <a:p>
            <a:pPr marL="0" indent="0">
              <a:buNone/>
            </a:pPr>
            <a:r>
              <a:rPr lang="en-US" sz="2000" dirty="0">
                <a:latin typeface="Lexend Deca Light" pitchFamily="2" charset="77"/>
              </a:rPr>
              <a:t>Let’s learn about them with this video!</a:t>
            </a:r>
          </a:p>
          <a:p>
            <a:endParaRPr lang="en-US" sz="2000" dirty="0">
              <a:latin typeface="Lexend Deca Light" pitchFamily="2" charset="77"/>
            </a:endParaRPr>
          </a:p>
          <a:p>
            <a:endParaRPr lang="en-US" sz="2000" dirty="0">
              <a:latin typeface="Lexend Deca Light" pitchFamily="2" charset="77"/>
            </a:endParaRPr>
          </a:p>
          <a:p>
            <a:endParaRPr lang="en-US" sz="2000" dirty="0">
              <a:latin typeface="Lexend Deca Light" pitchFamily="2" charset="77"/>
            </a:endParaRPr>
          </a:p>
          <a:p>
            <a:endParaRPr lang="en-US" sz="2000" dirty="0">
              <a:latin typeface="Lexend Deca Light" pitchFamily="2" charset="77"/>
            </a:endParaRPr>
          </a:p>
        </p:txBody>
      </p:sp>
      <p:pic>
        <p:nvPicPr>
          <p:cNvPr id="4" name="Online Media 3" descr="Five Tastes | The Five Basic Tastes | Sense of Taste | Science Lesson for Kids">
            <a:hlinkClick r:id="" action="ppaction://media"/>
            <a:extLst>
              <a:ext uri="{FF2B5EF4-FFF2-40B4-BE49-F238E27FC236}">
                <a16:creationId xmlns:a16="http://schemas.microsoft.com/office/drawing/2014/main" id="{3EF98DF7-7D87-99B3-95EF-37C744D14799}"/>
              </a:ext>
            </a:extLst>
          </p:cNvPr>
          <p:cNvPicPr>
            <a:picLocks noRot="1" noChangeAspect="1"/>
          </p:cNvPicPr>
          <p:nvPr>
            <a:videoFile r:link="rId1"/>
          </p:nvPr>
        </p:nvPicPr>
        <p:blipFill>
          <a:blip r:embed="rId4"/>
          <a:stretch>
            <a:fillRect/>
          </a:stretch>
        </p:blipFill>
        <p:spPr>
          <a:xfrm>
            <a:off x="2227469" y="3206761"/>
            <a:ext cx="4689061" cy="2649319"/>
          </a:xfrm>
          <a:prstGeom prst="rect">
            <a:avLst/>
          </a:prstGeom>
        </p:spPr>
      </p:pic>
    </p:spTree>
    <p:extLst>
      <p:ext uri="{BB962C8B-B14F-4D97-AF65-F5344CB8AC3E}">
        <p14:creationId xmlns:p14="http://schemas.microsoft.com/office/powerpoint/2010/main" val="24780120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06DE0A-B15F-66C1-A608-5AC419FF2BEF}"/>
              </a:ext>
            </a:extLst>
          </p:cNvPr>
          <p:cNvSpPr>
            <a:spLocks noGrp="1"/>
          </p:cNvSpPr>
          <p:nvPr>
            <p:ph type="title"/>
          </p:nvPr>
        </p:nvSpPr>
        <p:spPr>
          <a:xfrm>
            <a:off x="1086406" y="860984"/>
            <a:ext cx="5938887" cy="778208"/>
          </a:xfrm>
        </p:spPr>
        <p:txBody>
          <a:bodyPr/>
          <a:lstStyle/>
          <a:p>
            <a:r>
              <a:rPr lang="en-US" dirty="0">
                <a:latin typeface="Lexend Deca Medium" pitchFamily="2" charset="77"/>
              </a:rPr>
              <a:t>Flavour Profile</a:t>
            </a:r>
          </a:p>
        </p:txBody>
      </p:sp>
      <p:sp>
        <p:nvSpPr>
          <p:cNvPr id="3" name="Content Placeholder 2">
            <a:extLst>
              <a:ext uri="{FF2B5EF4-FFF2-40B4-BE49-F238E27FC236}">
                <a16:creationId xmlns:a16="http://schemas.microsoft.com/office/drawing/2014/main" id="{D343FDAE-F6CA-8B41-F759-337F558AEA8D}"/>
              </a:ext>
            </a:extLst>
          </p:cNvPr>
          <p:cNvSpPr>
            <a:spLocks noGrp="1"/>
          </p:cNvSpPr>
          <p:nvPr>
            <p:ph idx="1"/>
          </p:nvPr>
        </p:nvSpPr>
        <p:spPr>
          <a:xfrm>
            <a:off x="1192425" y="1860569"/>
            <a:ext cx="6970916" cy="4736554"/>
          </a:xfrm>
        </p:spPr>
        <p:txBody>
          <a:bodyPr>
            <a:normAutofit/>
          </a:bodyPr>
          <a:lstStyle/>
          <a:p>
            <a:pPr marL="0" indent="0">
              <a:lnSpc>
                <a:spcPct val="100000"/>
              </a:lnSpc>
              <a:spcBef>
                <a:spcPts val="0"/>
              </a:spcBef>
              <a:buNone/>
            </a:pPr>
            <a:r>
              <a:rPr lang="en-US" sz="2000" dirty="0">
                <a:latin typeface="Lexend Deca Light" pitchFamily="2" charset="77"/>
              </a:rPr>
              <a:t>The term </a:t>
            </a:r>
            <a:r>
              <a:rPr lang="en-US" sz="2000" dirty="0">
                <a:solidFill>
                  <a:srgbClr val="FF6600"/>
                </a:solidFill>
                <a:latin typeface="Lexend Deca Light" pitchFamily="2" charset="77"/>
              </a:rPr>
              <a:t>flavour profile</a:t>
            </a:r>
            <a:r>
              <a:rPr lang="en-US" sz="2000" dirty="0">
                <a:latin typeface="Lexend Deca Light" pitchFamily="2" charset="77"/>
              </a:rPr>
              <a:t> refers to the combination of </a:t>
            </a:r>
            <a:r>
              <a:rPr lang="en-CA" sz="2000" dirty="0">
                <a:latin typeface="Lexend Deca Light" pitchFamily="2" charset="77"/>
              </a:rPr>
              <a:t>flavours</a:t>
            </a:r>
            <a:r>
              <a:rPr lang="en-US" sz="2000" dirty="0">
                <a:latin typeface="Lexend Deca Light" pitchFamily="2" charset="77"/>
              </a:rPr>
              <a:t> in a recipe. Chefs use this term.</a:t>
            </a:r>
          </a:p>
          <a:p>
            <a:pPr marL="0" indent="0">
              <a:lnSpc>
                <a:spcPct val="100000"/>
              </a:lnSpc>
              <a:spcBef>
                <a:spcPts val="0"/>
              </a:spcBef>
              <a:buNone/>
            </a:pPr>
            <a:endParaRPr lang="en-US" sz="2000" dirty="0">
              <a:latin typeface="Lexend Deca Light" pitchFamily="2" charset="77"/>
            </a:endParaRPr>
          </a:p>
          <a:p>
            <a:pPr lvl="1">
              <a:lnSpc>
                <a:spcPct val="100000"/>
              </a:lnSpc>
              <a:spcBef>
                <a:spcPts val="0"/>
              </a:spcBef>
            </a:pPr>
            <a:r>
              <a:rPr lang="en-US" sz="2000" dirty="0">
                <a:latin typeface="Lexend Deca Light" pitchFamily="2" charset="77"/>
              </a:rPr>
              <a:t>Sweet </a:t>
            </a:r>
          </a:p>
          <a:p>
            <a:pPr lvl="1">
              <a:lnSpc>
                <a:spcPct val="100000"/>
              </a:lnSpc>
              <a:spcBef>
                <a:spcPts val="0"/>
              </a:spcBef>
            </a:pPr>
            <a:r>
              <a:rPr lang="en-US" sz="2000" dirty="0">
                <a:latin typeface="Lexend Deca Light" pitchFamily="2" charset="77"/>
              </a:rPr>
              <a:t>Salty </a:t>
            </a:r>
          </a:p>
          <a:p>
            <a:pPr lvl="1">
              <a:lnSpc>
                <a:spcPct val="100000"/>
              </a:lnSpc>
              <a:spcBef>
                <a:spcPts val="0"/>
              </a:spcBef>
            </a:pPr>
            <a:r>
              <a:rPr lang="en-US" sz="2000" dirty="0">
                <a:latin typeface="Lexend Deca Light" pitchFamily="2" charset="77"/>
              </a:rPr>
              <a:t>Bitter </a:t>
            </a:r>
          </a:p>
          <a:p>
            <a:pPr lvl="1">
              <a:lnSpc>
                <a:spcPct val="100000"/>
              </a:lnSpc>
              <a:spcBef>
                <a:spcPts val="0"/>
              </a:spcBef>
            </a:pPr>
            <a:r>
              <a:rPr lang="en-US" sz="2000" dirty="0">
                <a:latin typeface="Lexend Deca Light" pitchFamily="2" charset="77"/>
              </a:rPr>
              <a:t>Sour</a:t>
            </a:r>
          </a:p>
          <a:p>
            <a:pPr lvl="1">
              <a:lnSpc>
                <a:spcPct val="100000"/>
              </a:lnSpc>
              <a:spcBef>
                <a:spcPts val="0"/>
              </a:spcBef>
            </a:pPr>
            <a:r>
              <a:rPr lang="en-US" sz="2000" dirty="0">
                <a:latin typeface="Lexend Deca Light" pitchFamily="2" charset="77"/>
              </a:rPr>
              <a:t>Umami (</a:t>
            </a:r>
            <a:r>
              <a:rPr lang="en-CA" sz="2000" dirty="0">
                <a:latin typeface="Lexend Deca Light" pitchFamily="2" charset="77"/>
              </a:rPr>
              <a:t>Savoury</a:t>
            </a:r>
            <a:r>
              <a:rPr lang="en-US" sz="2000" dirty="0">
                <a:latin typeface="Lexend Deca Light" pitchFamily="2" charset="77"/>
              </a:rPr>
              <a:t>, a yummy taste that is not sweet, salty, sour, or bitter.)</a:t>
            </a:r>
          </a:p>
          <a:p>
            <a:pPr>
              <a:lnSpc>
                <a:spcPct val="100000"/>
              </a:lnSpc>
              <a:spcBef>
                <a:spcPts val="0"/>
              </a:spcBef>
            </a:pPr>
            <a:endParaRPr lang="en-US" sz="2000" dirty="0">
              <a:latin typeface="Lexend Deca Light" pitchFamily="2" charset="77"/>
            </a:endParaRPr>
          </a:p>
          <a:p>
            <a:pPr marL="0" indent="0">
              <a:lnSpc>
                <a:spcPct val="100000"/>
              </a:lnSpc>
              <a:spcBef>
                <a:spcPts val="0"/>
              </a:spcBef>
              <a:buNone/>
            </a:pPr>
            <a:r>
              <a:rPr lang="en-US" sz="2000" dirty="0">
                <a:latin typeface="Lexend Deca Light" pitchFamily="2" charset="77"/>
              </a:rPr>
              <a:t>It might also include aromas (smells) and textures.</a:t>
            </a:r>
          </a:p>
          <a:p>
            <a:pPr marL="0" indent="0">
              <a:buNone/>
            </a:pPr>
            <a:endParaRPr lang="en-US" sz="2000" dirty="0">
              <a:latin typeface="Lexend Deca Light" pitchFamily="2" charset="77"/>
            </a:endParaRPr>
          </a:p>
        </p:txBody>
      </p:sp>
    </p:spTree>
    <p:extLst>
      <p:ext uri="{BB962C8B-B14F-4D97-AF65-F5344CB8AC3E}">
        <p14:creationId xmlns:p14="http://schemas.microsoft.com/office/powerpoint/2010/main" val="12386961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02E4D6-6FFB-7B0A-ADA4-0D7509AB91E0}"/>
              </a:ext>
            </a:extLst>
          </p:cNvPr>
          <p:cNvSpPr>
            <a:spLocks noGrp="1"/>
          </p:cNvSpPr>
          <p:nvPr>
            <p:ph type="title"/>
          </p:nvPr>
        </p:nvSpPr>
        <p:spPr>
          <a:xfrm>
            <a:off x="1073153" y="768219"/>
            <a:ext cx="5938887" cy="778208"/>
          </a:xfrm>
        </p:spPr>
        <p:txBody>
          <a:bodyPr>
            <a:normAutofit/>
          </a:bodyPr>
          <a:lstStyle/>
          <a:p>
            <a:r>
              <a:rPr lang="en-US" dirty="0">
                <a:latin typeface="Lexend Deca Medium" pitchFamily="2" charset="77"/>
              </a:rPr>
              <a:t>Designing Your Granola Bar</a:t>
            </a:r>
            <a:endParaRPr lang="en-CA" dirty="0">
              <a:latin typeface="Lexend Deca Medium" pitchFamily="2" charset="77"/>
            </a:endParaRPr>
          </a:p>
        </p:txBody>
      </p:sp>
      <p:sp>
        <p:nvSpPr>
          <p:cNvPr id="3" name="Content Placeholder 2">
            <a:extLst>
              <a:ext uri="{FF2B5EF4-FFF2-40B4-BE49-F238E27FC236}">
                <a16:creationId xmlns:a16="http://schemas.microsoft.com/office/drawing/2014/main" id="{82198E6D-B6EF-4F6B-F05F-64E53C4AD9B0}"/>
              </a:ext>
            </a:extLst>
          </p:cNvPr>
          <p:cNvSpPr>
            <a:spLocks noGrp="1"/>
          </p:cNvSpPr>
          <p:nvPr>
            <p:ph idx="1"/>
          </p:nvPr>
        </p:nvSpPr>
        <p:spPr>
          <a:xfrm>
            <a:off x="1073153" y="2121446"/>
            <a:ext cx="6708619" cy="4736554"/>
          </a:xfrm>
        </p:spPr>
        <p:txBody>
          <a:bodyPr>
            <a:normAutofit/>
          </a:bodyPr>
          <a:lstStyle/>
          <a:p>
            <a:pPr marL="0" indent="0">
              <a:lnSpc>
                <a:spcPct val="100000"/>
              </a:lnSpc>
              <a:spcBef>
                <a:spcPts val="2000"/>
              </a:spcBef>
              <a:buNone/>
            </a:pPr>
            <a:r>
              <a:rPr lang="en-US" sz="2000" dirty="0">
                <a:latin typeface="Lexend Deca Light" pitchFamily="2" charset="77"/>
              </a:rPr>
              <a:t>Your job is to decide on the </a:t>
            </a:r>
            <a:r>
              <a:rPr lang="en-US" sz="2000" dirty="0">
                <a:solidFill>
                  <a:srgbClr val="FF6600"/>
                </a:solidFill>
                <a:latin typeface="Lexend Deca Light" pitchFamily="2" charset="77"/>
              </a:rPr>
              <a:t>flavour profile </a:t>
            </a:r>
            <a:r>
              <a:rPr lang="en-US" sz="2000" dirty="0">
                <a:latin typeface="Lexend Deca Light" pitchFamily="2" charset="77"/>
              </a:rPr>
              <a:t>for your granola bar. Some market research will help us make the decision.</a:t>
            </a:r>
          </a:p>
          <a:p>
            <a:pPr marL="0" indent="0">
              <a:lnSpc>
                <a:spcPct val="100000"/>
              </a:lnSpc>
              <a:spcBef>
                <a:spcPts val="2000"/>
              </a:spcBef>
              <a:buNone/>
            </a:pPr>
            <a:r>
              <a:rPr lang="en-US" sz="2000" dirty="0">
                <a:latin typeface="Lexend Deca Light" pitchFamily="2" charset="77"/>
              </a:rPr>
              <a:t>We will survey our target audience to collect some data on the </a:t>
            </a:r>
            <a:r>
              <a:rPr lang="en-CA" sz="2000" dirty="0">
                <a:latin typeface="Lexend Deca Light" pitchFamily="2" charset="77"/>
              </a:rPr>
              <a:t>flavours</a:t>
            </a:r>
            <a:r>
              <a:rPr lang="en-US" sz="2000" dirty="0">
                <a:latin typeface="Lexend Deca Light" pitchFamily="2" charset="77"/>
              </a:rPr>
              <a:t> people prefer.  </a:t>
            </a:r>
          </a:p>
          <a:p>
            <a:pPr marL="0" indent="0">
              <a:lnSpc>
                <a:spcPct val="100000"/>
              </a:lnSpc>
              <a:spcBef>
                <a:spcPts val="2000"/>
              </a:spcBef>
              <a:buNone/>
            </a:pPr>
            <a:r>
              <a:rPr lang="en-US" sz="2000" dirty="0">
                <a:latin typeface="Lexend Deca Light" pitchFamily="2" charset="77"/>
              </a:rPr>
              <a:t>Then we can then use that data to make choices about our granola bar recipes.</a:t>
            </a:r>
          </a:p>
        </p:txBody>
      </p:sp>
    </p:spTree>
    <p:extLst>
      <p:ext uri="{BB962C8B-B14F-4D97-AF65-F5344CB8AC3E}">
        <p14:creationId xmlns:p14="http://schemas.microsoft.com/office/powerpoint/2010/main" val="33983121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FF48780-81B2-07AD-2B6C-A28961E57092}"/>
              </a:ext>
            </a:extLst>
          </p:cNvPr>
          <p:cNvSpPr/>
          <p:nvPr/>
        </p:nvSpPr>
        <p:spPr>
          <a:xfrm>
            <a:off x="1" y="1"/>
            <a:ext cx="9144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1E500227-C2A1-4F77-8FB0-C9E958A9E575}"/>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662267" y="0"/>
            <a:ext cx="5481733" cy="3364992"/>
          </a:xfrm>
          <a:custGeom>
            <a:avLst/>
            <a:gdLst/>
            <a:ahLst/>
            <a:cxnLst/>
            <a:rect l="l" t="t" r="r" b="b"/>
            <a:pathLst>
              <a:path w="7308975" h="3364992">
                <a:moveTo>
                  <a:pt x="0" y="0"/>
                </a:moveTo>
                <a:lnTo>
                  <a:pt x="7308975" y="0"/>
                </a:lnTo>
                <a:lnTo>
                  <a:pt x="7308975" y="3364992"/>
                </a:lnTo>
                <a:lnTo>
                  <a:pt x="1210305" y="3364992"/>
                </a:lnTo>
                <a:lnTo>
                  <a:pt x="1192705" y="2943200"/>
                </a:lnTo>
                <a:cubicBezTo>
                  <a:pt x="1098874" y="1825108"/>
                  <a:pt x="684692" y="821621"/>
                  <a:pt x="62981" y="69271"/>
                </a:cubicBezTo>
                <a:close/>
              </a:path>
            </a:pathLst>
          </a:custGeom>
        </p:spPr>
      </p:pic>
      <p:pic>
        <p:nvPicPr>
          <p:cNvPr id="6" name="Picture Placeholder 5">
            <a:extLst>
              <a:ext uri="{FF2B5EF4-FFF2-40B4-BE49-F238E27FC236}">
                <a16:creationId xmlns:a16="http://schemas.microsoft.com/office/drawing/2014/main" id="{BC81E9E8-A606-4819-8B36-A0230D37B87B}"/>
              </a:ext>
            </a:extLst>
          </p:cNvPr>
          <p:cNvPicPr>
            <a:picLocks noGrp="1" noChangeAspect="1"/>
          </p:cNvPicPr>
          <p:nvPr>
            <p:ph type="pic" idx="13"/>
          </p:nvPr>
        </p:nvPicPr>
        <p:blipFill>
          <a:blip r:embed="rId4" cstate="screen">
            <a:extLst>
              <a:ext uri="{28A0092B-C50C-407E-A947-70E740481C1C}">
                <a14:useLocalDpi xmlns:a14="http://schemas.microsoft.com/office/drawing/2010/main"/>
              </a:ext>
            </a:extLst>
          </a:blip>
          <a:srcRect/>
          <a:stretch/>
        </p:blipFill>
        <p:spPr>
          <a:xfrm>
            <a:off x="3662268" y="3493008"/>
            <a:ext cx="5481732" cy="3364992"/>
          </a:xfrm>
          <a:custGeom>
            <a:avLst/>
            <a:gdLst/>
            <a:ahLst/>
            <a:cxnLst/>
            <a:rect l="l" t="t" r="r" b="b"/>
            <a:pathLst>
              <a:path w="7308975" h="3364992">
                <a:moveTo>
                  <a:pt x="1210305" y="0"/>
                </a:moveTo>
                <a:lnTo>
                  <a:pt x="7308975" y="0"/>
                </a:lnTo>
                <a:lnTo>
                  <a:pt x="7308975" y="3364992"/>
                </a:lnTo>
                <a:lnTo>
                  <a:pt x="0" y="3364992"/>
                </a:lnTo>
                <a:lnTo>
                  <a:pt x="62981" y="3295722"/>
                </a:lnTo>
                <a:cubicBezTo>
                  <a:pt x="684692" y="2543371"/>
                  <a:pt x="1098874" y="1539884"/>
                  <a:pt x="1192705" y="421793"/>
                </a:cubicBezTo>
                <a:close/>
              </a:path>
            </a:pathLst>
          </a:custGeom>
          <a:ln>
            <a:noFill/>
          </a:ln>
        </p:spPr>
      </p:pic>
      <p:sp>
        <p:nvSpPr>
          <p:cNvPr id="18" name="Rectangle: Rounded Corners 17">
            <a:extLst>
              <a:ext uri="{FF2B5EF4-FFF2-40B4-BE49-F238E27FC236}">
                <a16:creationId xmlns:a16="http://schemas.microsoft.com/office/drawing/2014/main" id="{24E9D7EA-FF6D-42D7-A99B-D14F7992B772}"/>
              </a:ext>
            </a:extLst>
          </p:cNvPr>
          <p:cNvSpPr/>
          <p:nvPr/>
        </p:nvSpPr>
        <p:spPr>
          <a:xfrm>
            <a:off x="250315" y="571350"/>
            <a:ext cx="5385721" cy="5743725"/>
          </a:xfrm>
          <a:prstGeom prst="roundRect">
            <a:avLst/>
          </a:prstGeom>
          <a:solidFill>
            <a:schemeClr val="bg1"/>
          </a:solid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cxnSp>
        <p:nvCxnSpPr>
          <p:cNvPr id="14" name="Straight Connector 13">
            <a:extLst>
              <a:ext uri="{FF2B5EF4-FFF2-40B4-BE49-F238E27FC236}">
                <a16:creationId xmlns:a16="http://schemas.microsoft.com/office/drawing/2014/main" id="{6E6A8F53-CFF7-41EC-8440-7763226F7A14}"/>
              </a:ext>
            </a:extLst>
          </p:cNvPr>
          <p:cNvCxnSpPr>
            <a:cxnSpLocks/>
          </p:cNvCxnSpPr>
          <p:nvPr/>
        </p:nvCxnSpPr>
        <p:spPr>
          <a:xfrm>
            <a:off x="661932" y="1643087"/>
            <a:ext cx="4479911" cy="0"/>
          </a:xfrm>
          <a:prstGeom prst="line">
            <a:avLst/>
          </a:prstGeom>
          <a:ln w="1905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sp>
        <p:nvSpPr>
          <p:cNvPr id="16" name="Title 3">
            <a:extLst>
              <a:ext uri="{FF2B5EF4-FFF2-40B4-BE49-F238E27FC236}">
                <a16:creationId xmlns:a16="http://schemas.microsoft.com/office/drawing/2014/main" id="{B6E1E382-F8E7-471D-8A63-E9E678A87D12}"/>
              </a:ext>
            </a:extLst>
          </p:cNvPr>
          <p:cNvSpPr txBox="1">
            <a:spLocks/>
          </p:cNvSpPr>
          <p:nvPr/>
        </p:nvSpPr>
        <p:spPr>
          <a:xfrm>
            <a:off x="590333" y="894863"/>
            <a:ext cx="6162938" cy="78763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kern="1200">
                <a:solidFill>
                  <a:srgbClr val="FF6600"/>
                </a:solidFill>
                <a:latin typeface="Arial Rounded MT Bold" panose="020F0704030504030204" pitchFamily="34" charset="0"/>
                <a:ea typeface="+mj-ea"/>
                <a:cs typeface="+mj-cs"/>
              </a:defRPr>
            </a:lvl1pPr>
          </a:lstStyle>
          <a:p>
            <a:r>
              <a:rPr lang="en-US" sz="2400" dirty="0">
                <a:latin typeface="Lexend Deca Medium" pitchFamily="2" charset="77"/>
              </a:rPr>
              <a:t>Market Research: Instructions</a:t>
            </a:r>
          </a:p>
        </p:txBody>
      </p:sp>
      <p:sp>
        <p:nvSpPr>
          <p:cNvPr id="2" name="Content Placeholder 1">
            <a:extLst>
              <a:ext uri="{FF2B5EF4-FFF2-40B4-BE49-F238E27FC236}">
                <a16:creationId xmlns:a16="http://schemas.microsoft.com/office/drawing/2014/main" id="{668BC656-AE6B-4CE8-A02A-27EAD0DFF6C0}"/>
              </a:ext>
            </a:extLst>
          </p:cNvPr>
          <p:cNvSpPr>
            <a:spLocks noGrp="1"/>
          </p:cNvSpPr>
          <p:nvPr>
            <p:ph idx="4294967295"/>
          </p:nvPr>
        </p:nvSpPr>
        <p:spPr>
          <a:xfrm>
            <a:off x="584452" y="1771104"/>
            <a:ext cx="4717446" cy="4432276"/>
          </a:xfrm>
        </p:spPr>
        <p:txBody>
          <a:bodyPr vert="horz" lIns="91440" tIns="45720" rIns="91440" bIns="45720" rtlCol="0">
            <a:noAutofit/>
          </a:bodyPr>
          <a:lstStyle/>
          <a:p>
            <a:pPr marL="0" indent="0">
              <a:lnSpc>
                <a:spcPct val="100000"/>
              </a:lnSpc>
              <a:spcBef>
                <a:spcPts val="2000"/>
              </a:spcBef>
              <a:buNone/>
            </a:pPr>
            <a:r>
              <a:rPr lang="en-US" sz="1800" b="1" dirty="0">
                <a:latin typeface="Lexend Deca Light" pitchFamily="2" charset="77"/>
              </a:rPr>
              <a:t>Step 1:  Brainstorm ideas.  </a:t>
            </a:r>
          </a:p>
          <a:p>
            <a:pPr lvl="1">
              <a:lnSpc>
                <a:spcPct val="100000"/>
              </a:lnSpc>
              <a:spcBef>
                <a:spcPts val="2000"/>
              </a:spcBef>
            </a:pPr>
            <a:r>
              <a:rPr lang="en-US" sz="1800" dirty="0">
                <a:latin typeface="Lexend Deca Light" pitchFamily="2" charset="77"/>
              </a:rPr>
              <a:t>Think of your target audience.  What would </a:t>
            </a:r>
            <a:r>
              <a:rPr lang="en-CA" sz="1800" dirty="0">
                <a:latin typeface="Lexend Deca Light" pitchFamily="2" charset="77"/>
              </a:rPr>
              <a:t>flavours</a:t>
            </a:r>
            <a:r>
              <a:rPr lang="en-US" sz="1800" dirty="0">
                <a:latin typeface="Lexend Deca Light" pitchFamily="2" charset="77"/>
              </a:rPr>
              <a:t> would they like? Are there allergies to consider?</a:t>
            </a:r>
          </a:p>
          <a:p>
            <a:pPr lvl="1">
              <a:lnSpc>
                <a:spcPct val="100000"/>
              </a:lnSpc>
              <a:spcBef>
                <a:spcPts val="2000"/>
              </a:spcBef>
            </a:pPr>
            <a:r>
              <a:rPr lang="en-US" sz="1800" dirty="0">
                <a:latin typeface="Lexend Deca Light" pitchFamily="2" charset="77"/>
              </a:rPr>
              <a:t>Look at recipe books or the Internet for flavours that go together. </a:t>
            </a:r>
          </a:p>
          <a:p>
            <a:pPr lvl="1">
              <a:lnSpc>
                <a:spcPct val="100000"/>
              </a:lnSpc>
              <a:spcBef>
                <a:spcPts val="2000"/>
              </a:spcBef>
            </a:pPr>
            <a:r>
              <a:rPr lang="en-US" sz="1800" dirty="0">
                <a:latin typeface="Lexend Deca Light" pitchFamily="2" charset="77"/>
              </a:rPr>
              <a:t>Refer back to your taste testing notes for ideas.</a:t>
            </a:r>
          </a:p>
          <a:p>
            <a:pPr marL="0" indent="0">
              <a:lnSpc>
                <a:spcPct val="100000"/>
              </a:lnSpc>
              <a:spcBef>
                <a:spcPts val="2000"/>
              </a:spcBef>
              <a:buNone/>
            </a:pPr>
            <a:r>
              <a:rPr lang="en-US" sz="1800" b="1" dirty="0">
                <a:latin typeface="Lexend Deca Light" pitchFamily="2" charset="77"/>
              </a:rPr>
              <a:t>Step 2: Decide on three flavours.  </a:t>
            </a:r>
          </a:p>
        </p:txBody>
      </p:sp>
      <p:sp>
        <p:nvSpPr>
          <p:cNvPr id="4" name="TextBox 3">
            <a:extLst>
              <a:ext uri="{FF2B5EF4-FFF2-40B4-BE49-F238E27FC236}">
                <a16:creationId xmlns:a16="http://schemas.microsoft.com/office/drawing/2014/main" id="{DC28C816-AED5-D32A-99A9-F0C9C22D288F}"/>
              </a:ext>
            </a:extLst>
          </p:cNvPr>
          <p:cNvSpPr txBox="1"/>
          <p:nvPr/>
        </p:nvSpPr>
        <p:spPr>
          <a:xfrm>
            <a:off x="6274640" y="163251"/>
            <a:ext cx="1648208" cy="3154710"/>
          </a:xfrm>
          <a:prstGeom prst="rect">
            <a:avLst/>
          </a:prstGeom>
          <a:noFill/>
          <a:effectLst>
            <a:outerShdw blurRad="50800" dist="38100" dir="2700000" algn="tl" rotWithShape="0">
              <a:prstClr val="black">
                <a:alpha val="40000"/>
              </a:prstClr>
            </a:outerShdw>
          </a:effectLst>
        </p:spPr>
        <p:txBody>
          <a:bodyPr wrap="none" rtlCol="0">
            <a:spAutoFit/>
          </a:bodyPr>
          <a:lstStyle/>
          <a:p>
            <a:r>
              <a:rPr lang="en-US" sz="19900" dirty="0">
                <a:solidFill>
                  <a:schemeClr val="accent4">
                    <a:lumMod val="60000"/>
                    <a:lumOff val="40000"/>
                  </a:schemeClr>
                </a:solidFill>
                <a:latin typeface="Arial Rounded MT Bold" panose="020F0704030504030204" pitchFamily="34" charset="0"/>
              </a:rPr>
              <a:t>?</a:t>
            </a:r>
            <a:endParaRPr lang="en-CA" sz="19900" dirty="0">
              <a:solidFill>
                <a:schemeClr val="accent4">
                  <a:lumMod val="60000"/>
                  <a:lumOff val="40000"/>
                </a:schemeClr>
              </a:solidFill>
              <a:latin typeface="Arial Rounded MT Bold" panose="020F0704030504030204" pitchFamily="34" charset="0"/>
            </a:endParaRPr>
          </a:p>
        </p:txBody>
      </p:sp>
    </p:spTree>
    <p:extLst>
      <p:ext uri="{BB962C8B-B14F-4D97-AF65-F5344CB8AC3E}">
        <p14:creationId xmlns:p14="http://schemas.microsoft.com/office/powerpoint/2010/main" val="2827924411"/>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9122</TotalTime>
  <Words>2006</Words>
  <Application>Microsoft Macintosh PowerPoint</Application>
  <PresentationFormat>On-screen Show (4:3)</PresentationFormat>
  <Paragraphs>191</Paragraphs>
  <Slides>15</Slides>
  <Notes>15</Notes>
  <HiddenSlides>0</HiddenSlides>
  <MMClips>1</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15</vt:i4>
      </vt:variant>
    </vt:vector>
  </HeadingPairs>
  <TitlesOfParts>
    <vt:vector size="25" baseType="lpstr">
      <vt:lpstr>Arial</vt:lpstr>
      <vt:lpstr>Arial Rounded MT Bold</vt:lpstr>
      <vt:lpstr>Calibri</vt:lpstr>
      <vt:lpstr>Century Gothic</vt:lpstr>
      <vt:lpstr>IIKLH K+ Arial MT</vt:lpstr>
      <vt:lpstr>Lexend Deca Light</vt:lpstr>
      <vt:lpstr>Lexend Deca Medium</vt:lpstr>
      <vt:lpstr>Symbol</vt:lpstr>
      <vt:lpstr>Verveine</vt:lpstr>
      <vt:lpstr>Office Theme</vt:lpstr>
      <vt:lpstr>PowerPoint Presentation</vt:lpstr>
      <vt:lpstr>A Note for Teachers</vt:lpstr>
      <vt:lpstr>Expectations</vt:lpstr>
      <vt:lpstr>PowerPoint Presentation</vt:lpstr>
      <vt:lpstr>Learning Goals</vt:lpstr>
      <vt:lpstr>Minds ON!</vt:lpstr>
      <vt:lpstr>Flavour Profile</vt:lpstr>
      <vt:lpstr>Designing Your Granola Bar</vt:lpstr>
      <vt:lpstr>PowerPoint Presentation</vt:lpstr>
      <vt:lpstr>PowerPoint Presentation</vt:lpstr>
      <vt:lpstr>Flavour Profile Market Data Worksheet</vt:lpstr>
      <vt:lpstr>Bonus! Drawing a Pictograph</vt:lpstr>
      <vt:lpstr>PowerPoint Presentation</vt:lpstr>
      <vt:lpstr>PowerPoint Presentation</vt:lpstr>
      <vt:lpstr>Check In – What’s Next?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Kim Ratz</dc:creator>
  <cp:lastModifiedBy>Lindsay Foster</cp:lastModifiedBy>
  <cp:revision>162</cp:revision>
  <cp:lastPrinted>2023-02-13T13:28:23Z</cp:lastPrinted>
  <dcterms:created xsi:type="dcterms:W3CDTF">2022-06-20T17:57:32Z</dcterms:created>
  <dcterms:modified xsi:type="dcterms:W3CDTF">2024-10-03T18:26:02Z</dcterms:modified>
</cp:coreProperties>
</file>